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Nunito"/>
      <p:regular r:id="rId40"/>
      <p:bold r:id="rId41"/>
      <p:italic r:id="rId42"/>
      <p:boldItalic r:id="rId43"/>
    </p:embeddedFont>
    <p:embeddedFont>
      <p:font typeface="Maven Pro"/>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44" Type="http://schemas.openxmlformats.org/officeDocument/2006/relationships/font" Target="fonts/MavenPro-regular.fntdata"/><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7f24d2e5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7f24d2e50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ff6188b652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ff6188b652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ff6188b65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ff6188b65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ff689278a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ff689278a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ff6188b65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ff6188b65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f7f24d2e50_0_3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f7f24d2e50_0_3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ff6188b65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ff6188b65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ff6188b65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ff6188b65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ff6188b65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ff6188b65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f7f24d2e50_0_3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f7f24d2e50_0_3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f7f2a3459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f7f2a3459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f6188b65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f6188b65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ff6188b652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ff6188b652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cfdf9217b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cfdf9217b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ff6188b65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ff6188b65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fdf9217b7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cfdf9217b7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ff6188b65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ff6188b65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ff695774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ff695774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ff6188b65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ff6188b65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ff6188b652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ff6188b652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ff689278a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ff689278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s" sz="1400">
                <a:solidFill>
                  <a:schemeClr val="dk1"/>
                </a:solidFill>
              </a:rPr>
              <a:t>Organización de las tareas:</a:t>
            </a:r>
            <a:endParaRPr b="1" sz="14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s">
                <a:solidFill>
                  <a:schemeClr val="dk1"/>
                </a:solidFill>
              </a:rPr>
              <a:t>Uno de los inconvenientes que tuvimos fue la manera en la que se organizaron las tareas. Al principio del sprint teníamos un plan de ejecución con respecto al orden y tiempos de las tareas el cual no se siguió en el orden establecido, lo que provocó que al final del sprint se trabajara de una manera acelerada y un poco desorganizada.</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rPr lang="es"/>
              <a:t>Uno de los desafíos que enfrentamos se relaciona con la organización de las tareas. Al inicio del ciclo de desarrollo, habíamos establecido un plan de ejecución detallado que especificaba el orden y la duración estimada de cada tarea. Sin embargo, durante el transcurso del sprint, no se mantuvo la secuencia originalmente planificada. Este desvío en el orden de ejecución </a:t>
            </a:r>
            <a:r>
              <a:rPr lang="es"/>
              <a:t>conlleva</a:t>
            </a:r>
            <a:r>
              <a:rPr lang="es"/>
              <a:t> a una fase final del sprint caracterizada por un ritmo acelerado y una relativa falta de estructura en la ejecución de las tareas</a:t>
            </a:r>
            <a:endParaRPr/>
          </a:p>
          <a:p>
            <a:pPr indent="0" lvl="0" marL="0" rtl="0" algn="l">
              <a:spcBef>
                <a:spcPts val="0"/>
              </a:spcBef>
              <a:spcAft>
                <a:spcPts val="0"/>
              </a:spcAft>
              <a:buNone/>
            </a:pPr>
            <a:r>
              <a:t/>
            </a:r>
            <a:endParaRPr/>
          </a:p>
          <a:p>
            <a:pPr indent="0" lvl="0" marL="0" rtl="0" algn="just">
              <a:lnSpc>
                <a:spcPct val="115000"/>
              </a:lnSpc>
              <a:spcBef>
                <a:spcPts val="1200"/>
              </a:spcBef>
              <a:spcAft>
                <a:spcPts val="0"/>
              </a:spcAft>
              <a:buClr>
                <a:schemeClr val="dk1"/>
              </a:buClr>
              <a:buSzPts val="1100"/>
              <a:buFont typeface="Arial"/>
              <a:buNone/>
            </a:pPr>
            <a:r>
              <a:rPr b="1" lang="es" sz="1400">
                <a:solidFill>
                  <a:schemeClr val="dk1"/>
                </a:solidFill>
              </a:rPr>
              <a:t>Poca o nula experiencia en nuevas tecnologías:</a:t>
            </a:r>
            <a:endParaRPr b="1" sz="1400">
              <a:solidFill>
                <a:schemeClr val="dk1"/>
              </a:solidFill>
            </a:endParaRPr>
          </a:p>
          <a:p>
            <a:pPr indent="0" lvl="0" marL="0" rtl="0" algn="just">
              <a:lnSpc>
                <a:spcPct val="115000"/>
              </a:lnSpc>
              <a:spcBef>
                <a:spcPts val="1200"/>
              </a:spcBef>
              <a:spcAft>
                <a:spcPts val="0"/>
              </a:spcAft>
              <a:buNone/>
            </a:pPr>
            <a:r>
              <a:rPr lang="es">
                <a:solidFill>
                  <a:schemeClr val="dk1"/>
                </a:solidFill>
              </a:rPr>
              <a:t>Al no conocer las tecnologías que aplicaríamos en el proyecto se generó un desafío para el equipo de desarrollo y de Testing en la resolución de problemas que iban surgiendo. Lo que provocó un uso no tan eficiente de las horas destinadas a cada tarea.</a:t>
            </a:r>
            <a:endParaRPr>
              <a:solidFill>
                <a:schemeClr val="dk1"/>
              </a:solidFill>
            </a:endParaRPr>
          </a:p>
          <a:p>
            <a:pPr indent="0" lvl="0" marL="0" rtl="0" algn="just">
              <a:lnSpc>
                <a:spcPct val="115000"/>
              </a:lnSpc>
              <a:spcBef>
                <a:spcPts val="1200"/>
              </a:spcBef>
              <a:spcAft>
                <a:spcPts val="0"/>
              </a:spcAft>
              <a:buNone/>
            </a:pPr>
            <a:r>
              <a:rPr lang="es">
                <a:solidFill>
                  <a:schemeClr val="dk1"/>
                </a:solidFill>
              </a:rPr>
              <a:t>La falta de familiaridad con las tecnologías aplicadas en el proyecto planteó un desafío significativo para ambos equipos, tanto de desarrollo como de Testing, en la resolución de problemas emergentes. Este escenario resultó en una utilización menos eficiente del tiempo asignado a cada tarea, lo cual impactó en la productividad general del equipo.</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ff689278a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ff689278a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s" sz="1800">
                <a:solidFill>
                  <a:schemeClr val="dk1"/>
                </a:solidFill>
              </a:rPr>
              <a:t>Lecciones aprendidas:</a:t>
            </a:r>
            <a:endParaRPr sz="18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s" sz="1400">
                <a:solidFill>
                  <a:schemeClr val="dk1"/>
                </a:solidFill>
              </a:rPr>
              <a:t>Planificación y gestión de proyecto:</a:t>
            </a:r>
            <a:endParaRPr b="1" sz="14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s">
                <a:solidFill>
                  <a:schemeClr val="dk1"/>
                </a:solidFill>
              </a:rPr>
              <a:t>Utilizando los conceptos aprendidos en la teoría, pudimos llevar a cabo la planificación del proyecto de manera efectiva. Desde una etapa temprana, definimos los objetivos y alcance, así como los requerimientos, gestionamos anticipadamente los riesgos y los posibles cambios, establecimos roles y responsabilidades del equipo para facilitar la coordinación y colaboración. Además, gestionar el proyecto nos permitió estructurar las tareas en sprints y optimizar los recursos para alcanzar los objetivos y plazos, garantizando la calidad del producto y la satisfacción del cliente.</a:t>
            </a:r>
            <a:endParaRPr>
              <a:solidFill>
                <a:schemeClr val="dk1"/>
              </a:solidFill>
            </a:endParaRPr>
          </a:p>
          <a:p>
            <a:pPr indent="0" lvl="0" marL="0" rtl="0" algn="just">
              <a:lnSpc>
                <a:spcPct val="115000"/>
              </a:lnSpc>
              <a:spcBef>
                <a:spcPts val="1200"/>
              </a:spcBef>
              <a:spcAft>
                <a:spcPts val="0"/>
              </a:spcAft>
              <a:buNone/>
            </a:pPr>
            <a:r>
              <a:rPr b="1" lang="es" sz="1400">
                <a:solidFill>
                  <a:schemeClr val="dk1"/>
                </a:solidFill>
              </a:rPr>
              <a:t>Comunicación entre los miembros del equipo:</a:t>
            </a:r>
            <a:endParaRPr b="1" sz="14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s" sz="1400">
                <a:solidFill>
                  <a:schemeClr val="dk1"/>
                </a:solidFill>
              </a:rPr>
              <a:t>En la metodología scrum podemos hablar abierta y claramente de cómo va el trabajo, los problemas que enfrentamos y los cambios que podemos hacer para ir mejorando. Trabajar sincronizados es sumamente importante para el éxito del proyecto</a:t>
            </a:r>
            <a:endParaRPr b="1" sz="14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s">
                <a:solidFill>
                  <a:schemeClr val="dk1"/>
                </a:solidFill>
              </a:rPr>
              <a:t>Dentro del marco de la metodología Scrum, se promueve una comunicación abierta y transparente sobre el progreso del trabajo, los desafíos encontrados y las posibles adaptaciones para optimizar el proceso. La sincronización entre los miembros del equipo resulta crucial para el éxito del proyecto, permitiendo una colaboración efectiva y una respuesta ágil ante los cambios y desafíos que puedan surgir.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7f24d2e50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f7f24d2e50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f7f24d2e50_0_3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f7f24d2e50_0_3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fdf9217b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fdf9217b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fdf9217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fdf9217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cfdf9217b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cfdf9217b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ff645b15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ff645b15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fdf9217b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fdf9217b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ff6188b65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ff6188b652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31.jpg"/><Relationship Id="rId6"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hyperlink" Target="http://drive.google.com/file/d/1UKsQFc5xcdRsmP7Qo_kFqE445vV-0EjF/view" TargetMode="External"/><Relationship Id="rId5"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jpg"/><Relationship Id="rId5"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49.jpg"/><Relationship Id="rId5" Type="http://schemas.openxmlformats.org/officeDocument/2006/relationships/image" Target="../media/image52.jpg"/><Relationship Id="rId6" Type="http://schemas.openxmlformats.org/officeDocument/2006/relationships/image" Target="../media/image46.jpg"/><Relationship Id="rId7" Type="http://schemas.openxmlformats.org/officeDocument/2006/relationships/image" Target="../media/image4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4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5.png"/><Relationship Id="rId4"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5.jpg"/><Relationship Id="rId5" Type="http://schemas.openxmlformats.org/officeDocument/2006/relationships/image" Target="../media/image10.jpg"/><Relationship Id="rId6" Type="http://schemas.openxmlformats.org/officeDocument/2006/relationships/image" Target="../media/image18.jpg"/><Relationship Id="rId7" Type="http://schemas.openxmlformats.org/officeDocument/2006/relationships/image" Target="../media/image9.jpg"/><Relationship Id="rId8"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7.jp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15.jp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276" name="Shape 276"/>
        <p:cNvGrpSpPr/>
        <p:nvPr/>
      </p:nvGrpSpPr>
      <p:grpSpPr>
        <a:xfrm>
          <a:off x="0" y="0"/>
          <a:ext cx="0" cy="0"/>
          <a:chOff x="0" y="0"/>
          <a:chExt cx="0" cy="0"/>
        </a:xfrm>
      </p:grpSpPr>
      <p:pic>
        <p:nvPicPr>
          <p:cNvPr id="277" name="Google Shape;277;p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8" name="Google Shape;278;p13"/>
          <p:cNvSpPr txBox="1"/>
          <p:nvPr>
            <p:ph type="ctrTitle"/>
          </p:nvPr>
        </p:nvSpPr>
        <p:spPr>
          <a:xfrm>
            <a:off x="1090450" y="-125450"/>
            <a:ext cx="8520600" cy="97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3200">
                <a:solidFill>
                  <a:srgbClr val="00FFFF"/>
                </a:solidFill>
                <a:latin typeface="Roboto"/>
                <a:ea typeface="Roboto"/>
                <a:cs typeface="Roboto"/>
                <a:sym typeface="Roboto"/>
              </a:rPr>
              <a:t>C</a:t>
            </a:r>
            <a:r>
              <a:rPr lang="es" sz="3200">
                <a:latin typeface="Roboto"/>
                <a:ea typeface="Roboto"/>
                <a:cs typeface="Roboto"/>
                <a:sym typeface="Roboto"/>
              </a:rPr>
              <a:t>YPHER VAULT</a:t>
            </a:r>
            <a:endParaRPr sz="3200">
              <a:latin typeface="Roboto"/>
              <a:ea typeface="Roboto"/>
              <a:cs typeface="Roboto"/>
              <a:sym typeface="Roboto"/>
            </a:endParaRPr>
          </a:p>
        </p:txBody>
      </p:sp>
      <p:sp>
        <p:nvSpPr>
          <p:cNvPr id="279" name="Google Shape;279;p13"/>
          <p:cNvSpPr txBox="1"/>
          <p:nvPr>
            <p:ph idx="1" type="subTitle"/>
          </p:nvPr>
        </p:nvSpPr>
        <p:spPr>
          <a:xfrm>
            <a:off x="311700" y="1385288"/>
            <a:ext cx="8520600" cy="1218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es" sz="2058"/>
              <a:t>Integrantes: </a:t>
            </a:r>
            <a:br>
              <a:rPr b="1" lang="es" sz="2058"/>
            </a:br>
            <a:endParaRPr b="1" sz="2058"/>
          </a:p>
          <a:p>
            <a:pPr indent="-355600" lvl="0" marL="457200" rtl="0" algn="l">
              <a:lnSpc>
                <a:spcPct val="80000"/>
              </a:lnSpc>
              <a:spcBef>
                <a:spcPts val="0"/>
              </a:spcBef>
              <a:spcAft>
                <a:spcPts val="0"/>
              </a:spcAft>
              <a:buSzPts val="2000"/>
              <a:buChar char="-"/>
            </a:pPr>
            <a:r>
              <a:rPr b="1" lang="es" sz="2000"/>
              <a:t>Flavio Ybarra           - 	Melanie Ibarra</a:t>
            </a:r>
            <a:endParaRPr b="1" sz="2000"/>
          </a:p>
          <a:p>
            <a:pPr indent="-355600" lvl="0" marL="457200" rtl="0" algn="l">
              <a:lnSpc>
                <a:spcPct val="80000"/>
              </a:lnSpc>
              <a:spcBef>
                <a:spcPts val="0"/>
              </a:spcBef>
              <a:spcAft>
                <a:spcPts val="0"/>
              </a:spcAft>
              <a:buSzPts val="2000"/>
              <a:buChar char="-"/>
            </a:pPr>
            <a:r>
              <a:rPr b="1" lang="es" sz="2000"/>
              <a:t>Fernando Trejo        -	Javier Galeano</a:t>
            </a:r>
            <a:endParaRPr b="1" sz="2000"/>
          </a:p>
          <a:p>
            <a:pPr indent="-355600" lvl="0" marL="457200" rtl="0" algn="l">
              <a:lnSpc>
                <a:spcPct val="80000"/>
              </a:lnSpc>
              <a:spcBef>
                <a:spcPts val="0"/>
              </a:spcBef>
              <a:spcAft>
                <a:spcPts val="0"/>
              </a:spcAft>
              <a:buSzPts val="2000"/>
              <a:buChar char="-"/>
            </a:pPr>
            <a:r>
              <a:rPr b="1" lang="es" sz="2000"/>
              <a:t>Ivan Sanchez 		-	Alejandro Moras</a:t>
            </a:r>
            <a:endParaRPr b="1" sz="2000"/>
          </a:p>
        </p:txBody>
      </p:sp>
      <p:sp>
        <p:nvSpPr>
          <p:cNvPr id="280" name="Google Shape;280;p13"/>
          <p:cNvSpPr txBox="1"/>
          <p:nvPr/>
        </p:nvSpPr>
        <p:spPr>
          <a:xfrm>
            <a:off x="1122575" y="443800"/>
            <a:ext cx="234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21DDF8"/>
                </a:solidFill>
              </a:rPr>
              <a:t>I</a:t>
            </a:r>
            <a:r>
              <a:rPr b="1" lang="es" sz="2200"/>
              <a:t>nnovaSoft</a:t>
            </a:r>
            <a:endParaRPr b="1" sz="2200"/>
          </a:p>
        </p:txBody>
      </p:sp>
      <p:sp>
        <p:nvSpPr>
          <p:cNvPr id="281" name="Google Shape;281;p13"/>
          <p:cNvSpPr txBox="1"/>
          <p:nvPr/>
        </p:nvSpPr>
        <p:spPr>
          <a:xfrm>
            <a:off x="443875" y="4643175"/>
            <a:ext cx="785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t>Universidad Nacional General Sarmiento - Primer cuatrimestre del 2024</a:t>
            </a:r>
            <a:endParaRPr b="1" sz="1200"/>
          </a:p>
        </p:txBody>
      </p:sp>
      <p:sp>
        <p:nvSpPr>
          <p:cNvPr id="282" name="Google Shape;282;p13"/>
          <p:cNvSpPr txBox="1"/>
          <p:nvPr/>
        </p:nvSpPr>
        <p:spPr>
          <a:xfrm>
            <a:off x="351075" y="2952525"/>
            <a:ext cx="6995400" cy="204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t>Docentes:</a:t>
            </a:r>
            <a:endParaRPr b="1" sz="1900"/>
          </a:p>
          <a:p>
            <a:pPr indent="0" lvl="0" marL="0" rtl="0" algn="l">
              <a:spcBef>
                <a:spcPts val="0"/>
              </a:spcBef>
              <a:spcAft>
                <a:spcPts val="0"/>
              </a:spcAft>
              <a:buNone/>
            </a:pPr>
            <a:r>
              <a:rPr b="1" lang="es" sz="1700"/>
              <a:t>Ing. Francisco Orozco De La Hoz</a:t>
            </a:r>
            <a:endParaRPr b="1" sz="1700"/>
          </a:p>
          <a:p>
            <a:pPr indent="0" lvl="0" marL="0" rtl="0" algn="l">
              <a:spcBef>
                <a:spcPts val="0"/>
              </a:spcBef>
              <a:spcAft>
                <a:spcPts val="0"/>
              </a:spcAft>
              <a:buNone/>
            </a:pPr>
            <a:r>
              <a:rPr b="1" lang="es" sz="1700"/>
              <a:t>Lic. Leandro Dikenstein</a:t>
            </a:r>
            <a:endParaRPr b="1" sz="1700"/>
          </a:p>
          <a:p>
            <a:pPr indent="0" lvl="0" marL="457200" rtl="0" algn="l">
              <a:lnSpc>
                <a:spcPct val="115000"/>
              </a:lnSpc>
              <a:spcBef>
                <a:spcPts val="300"/>
              </a:spcBef>
              <a:spcAft>
                <a:spcPts val="0"/>
              </a:spcAft>
              <a:buNone/>
            </a:pPr>
            <a:r>
              <a:t/>
            </a:r>
            <a:endParaRPr sz="1200">
              <a:solidFill>
                <a:srgbClr val="E6EDF3"/>
              </a:solidFill>
              <a:highlight>
                <a:srgbClr val="0D1117"/>
              </a:highlight>
            </a:endParaRPr>
          </a:p>
          <a:p>
            <a:pPr indent="0" lvl="0" marL="457200" rtl="0" algn="l">
              <a:lnSpc>
                <a:spcPct val="115000"/>
              </a:lnSpc>
              <a:spcBef>
                <a:spcPts val="1200"/>
              </a:spcBef>
              <a:spcAft>
                <a:spcPts val="0"/>
              </a:spcAft>
              <a:buNone/>
            </a:pPr>
            <a:r>
              <a:t/>
            </a:r>
            <a:endParaRPr sz="1200">
              <a:solidFill>
                <a:srgbClr val="E6EDF3"/>
              </a:solidFill>
              <a:highlight>
                <a:srgbClr val="0D1117"/>
              </a:highlight>
            </a:endParaRPr>
          </a:p>
          <a:p>
            <a:pPr indent="0" lvl="0" marL="0" rtl="0" algn="l">
              <a:spcBef>
                <a:spcPts val="1200"/>
              </a:spcBef>
              <a:spcAft>
                <a:spcPts val="0"/>
              </a:spcAft>
              <a:buNone/>
            </a:pPr>
            <a:r>
              <a:t/>
            </a:r>
            <a:endParaRPr sz="1800">
              <a:solidFill>
                <a:schemeClr val="dk2"/>
              </a:solidFill>
            </a:endParaRPr>
          </a:p>
        </p:txBody>
      </p:sp>
      <p:pic>
        <p:nvPicPr>
          <p:cNvPr id="283" name="Google Shape;283;p13"/>
          <p:cNvPicPr preferRelativeResize="0"/>
          <p:nvPr/>
        </p:nvPicPr>
        <p:blipFill>
          <a:blip r:embed="rId4">
            <a:alphaModFix/>
          </a:blip>
          <a:stretch>
            <a:fillRect/>
          </a:stretch>
        </p:blipFill>
        <p:spPr>
          <a:xfrm>
            <a:off x="5839525" y="4543858"/>
            <a:ext cx="530226" cy="567925"/>
          </a:xfrm>
          <a:prstGeom prst="rect">
            <a:avLst/>
          </a:prstGeom>
          <a:noFill/>
          <a:ln>
            <a:noFill/>
          </a:ln>
        </p:spPr>
      </p:pic>
      <p:pic>
        <p:nvPicPr>
          <p:cNvPr id="284" name="Google Shape;284;p13"/>
          <p:cNvPicPr preferRelativeResize="0"/>
          <p:nvPr/>
        </p:nvPicPr>
        <p:blipFill>
          <a:blip r:embed="rId5">
            <a:alphaModFix/>
          </a:blip>
          <a:stretch>
            <a:fillRect/>
          </a:stretch>
        </p:blipFill>
        <p:spPr>
          <a:xfrm>
            <a:off x="5980476" y="851653"/>
            <a:ext cx="2603725" cy="32461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pic>
        <p:nvPicPr>
          <p:cNvPr id="380" name="Google Shape;380;p22"/>
          <p:cNvPicPr preferRelativeResize="0"/>
          <p:nvPr/>
        </p:nvPicPr>
        <p:blipFill rotWithShape="1">
          <a:blip r:embed="rId4">
            <a:alphaModFix/>
          </a:blip>
          <a:srcRect b="0" l="0" r="0" t="0"/>
          <a:stretch/>
        </p:blipFill>
        <p:spPr>
          <a:xfrm>
            <a:off x="18" y="0"/>
            <a:ext cx="9143969" cy="5143500"/>
          </a:xfrm>
          <a:prstGeom prst="rect">
            <a:avLst/>
          </a:prstGeom>
          <a:noFill/>
          <a:ln>
            <a:noFill/>
          </a:ln>
        </p:spPr>
      </p:pic>
      <p:sp>
        <p:nvSpPr>
          <p:cNvPr id="381" name="Google Shape;381;p22"/>
          <p:cNvSpPr txBox="1"/>
          <p:nvPr/>
        </p:nvSpPr>
        <p:spPr>
          <a:xfrm>
            <a:off x="1133275" y="211325"/>
            <a:ext cx="6074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lang="es" sz="2800">
                <a:solidFill>
                  <a:srgbClr val="21DDF8"/>
                </a:solidFill>
                <a:latin typeface="Maven Pro"/>
                <a:ea typeface="Maven Pro"/>
                <a:cs typeface="Maven Pro"/>
                <a:sym typeface="Maven Pro"/>
              </a:rPr>
              <a:t>M</a:t>
            </a:r>
            <a:r>
              <a:rPr b="1" lang="es" sz="2800">
                <a:solidFill>
                  <a:srgbClr val="0D1117"/>
                </a:solidFill>
                <a:latin typeface="Maven Pro"/>
                <a:ea typeface="Maven Pro"/>
                <a:cs typeface="Maven Pro"/>
                <a:sym typeface="Maven Pro"/>
              </a:rPr>
              <a:t>EJORAS</a:t>
            </a:r>
            <a:endParaRPr b="0" i="0" sz="1400" u="none" cap="none" strike="noStrike">
              <a:solidFill>
                <a:srgbClr val="0D1117"/>
              </a:solidFill>
              <a:latin typeface="Arial"/>
              <a:ea typeface="Arial"/>
              <a:cs typeface="Arial"/>
              <a:sym typeface="Arial"/>
            </a:endParaRPr>
          </a:p>
        </p:txBody>
      </p:sp>
      <p:pic>
        <p:nvPicPr>
          <p:cNvPr id="382" name="Google Shape;382;p22"/>
          <p:cNvPicPr preferRelativeResize="0"/>
          <p:nvPr/>
        </p:nvPicPr>
        <p:blipFill rotWithShape="1">
          <a:blip r:embed="rId5">
            <a:alphaModFix/>
          </a:blip>
          <a:srcRect b="7153" l="4942" r="15083" t="12744"/>
          <a:stretch/>
        </p:blipFill>
        <p:spPr>
          <a:xfrm>
            <a:off x="6177725" y="1048000"/>
            <a:ext cx="2609587" cy="3797175"/>
          </a:xfrm>
          <a:prstGeom prst="rect">
            <a:avLst/>
          </a:prstGeom>
          <a:noFill/>
          <a:ln>
            <a:noFill/>
          </a:ln>
        </p:spPr>
      </p:pic>
      <p:sp>
        <p:nvSpPr>
          <p:cNvPr id="383" name="Google Shape;383;p22"/>
          <p:cNvSpPr txBox="1"/>
          <p:nvPr/>
        </p:nvSpPr>
        <p:spPr>
          <a:xfrm>
            <a:off x="3330600" y="571000"/>
            <a:ext cx="3293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es" sz="1900">
                <a:solidFill>
                  <a:schemeClr val="lt1"/>
                </a:solidFill>
                <a:latin typeface="Maven Pro"/>
                <a:ea typeface="Maven Pro"/>
                <a:cs typeface="Maven Pro"/>
                <a:sym typeface="Maven Pro"/>
              </a:rPr>
              <a:t>Buscador de usuario</a:t>
            </a:r>
            <a:endParaRPr b="0" i="0" sz="500" u="none" cap="none" strike="noStrike">
              <a:solidFill>
                <a:schemeClr val="lt1"/>
              </a:solidFill>
              <a:latin typeface="Arial"/>
              <a:ea typeface="Arial"/>
              <a:cs typeface="Arial"/>
              <a:sym typeface="Arial"/>
            </a:endParaRPr>
          </a:p>
        </p:txBody>
      </p:sp>
      <p:sp>
        <p:nvSpPr>
          <p:cNvPr id="384" name="Google Shape;384;p22"/>
          <p:cNvSpPr txBox="1"/>
          <p:nvPr/>
        </p:nvSpPr>
        <p:spPr>
          <a:xfrm>
            <a:off x="6298850" y="567300"/>
            <a:ext cx="3028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es" sz="1900">
                <a:solidFill>
                  <a:schemeClr val="lt1"/>
                </a:solidFill>
                <a:latin typeface="Maven Pro"/>
                <a:ea typeface="Maven Pro"/>
                <a:cs typeface="Maven Pro"/>
                <a:sym typeface="Maven Pro"/>
              </a:rPr>
              <a:t>Rango de palabras</a:t>
            </a:r>
            <a:endParaRPr b="0" i="0" sz="500" u="none" cap="none" strike="noStrike">
              <a:solidFill>
                <a:schemeClr val="lt1"/>
              </a:solidFill>
              <a:latin typeface="Arial"/>
              <a:ea typeface="Arial"/>
              <a:cs typeface="Arial"/>
              <a:sym typeface="Arial"/>
            </a:endParaRPr>
          </a:p>
        </p:txBody>
      </p:sp>
      <p:pic>
        <p:nvPicPr>
          <p:cNvPr id="385" name="Google Shape;385;p22"/>
          <p:cNvPicPr preferRelativeResize="0"/>
          <p:nvPr/>
        </p:nvPicPr>
        <p:blipFill rotWithShape="1">
          <a:blip r:embed="rId6">
            <a:alphaModFix/>
          </a:blip>
          <a:srcRect b="7288" l="9912" r="9298" t="6146"/>
          <a:stretch/>
        </p:blipFill>
        <p:spPr>
          <a:xfrm>
            <a:off x="3220262" y="1048000"/>
            <a:ext cx="2703484" cy="3797174"/>
          </a:xfrm>
          <a:prstGeom prst="rect">
            <a:avLst/>
          </a:prstGeom>
          <a:noFill/>
          <a:ln>
            <a:noFill/>
          </a:ln>
        </p:spPr>
      </p:pic>
      <p:sp>
        <p:nvSpPr>
          <p:cNvPr id="386" name="Google Shape;386;p22"/>
          <p:cNvSpPr txBox="1"/>
          <p:nvPr/>
        </p:nvSpPr>
        <p:spPr>
          <a:xfrm>
            <a:off x="37200" y="1233625"/>
            <a:ext cx="3293400" cy="31092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chemeClr val="lt1"/>
              </a:buClr>
              <a:buSzPts val="1900"/>
              <a:buFont typeface="Maven Pro"/>
              <a:buChar char="●"/>
            </a:pPr>
            <a:r>
              <a:rPr b="1" lang="es" sz="1900">
                <a:solidFill>
                  <a:schemeClr val="lt1"/>
                </a:solidFill>
                <a:latin typeface="Maven Pro"/>
                <a:ea typeface="Maven Pro"/>
                <a:cs typeface="Maven Pro"/>
                <a:sym typeface="Maven Pro"/>
              </a:rPr>
              <a:t>Busca por nombre.</a:t>
            </a:r>
            <a:endParaRPr b="1" sz="1900">
              <a:solidFill>
                <a:schemeClr val="lt1"/>
              </a:solidFill>
              <a:latin typeface="Maven Pro"/>
              <a:ea typeface="Maven Pro"/>
              <a:cs typeface="Maven Pro"/>
              <a:sym typeface="Maven Pro"/>
            </a:endParaRPr>
          </a:p>
          <a:p>
            <a:pPr indent="-349250" lvl="0" marL="457200" marR="0" rtl="0" algn="l">
              <a:lnSpc>
                <a:spcPct val="150000"/>
              </a:lnSpc>
              <a:spcBef>
                <a:spcPts val="0"/>
              </a:spcBef>
              <a:spcAft>
                <a:spcPts val="0"/>
              </a:spcAft>
              <a:buClr>
                <a:schemeClr val="lt1"/>
              </a:buClr>
              <a:buSzPts val="1900"/>
              <a:buFont typeface="Maven Pro"/>
              <a:buChar char="●"/>
            </a:pPr>
            <a:r>
              <a:rPr b="1" lang="es" sz="1900">
                <a:solidFill>
                  <a:schemeClr val="lt1"/>
                </a:solidFill>
                <a:latin typeface="Maven Pro"/>
                <a:ea typeface="Maven Pro"/>
                <a:cs typeface="Maven Pro"/>
                <a:sym typeface="Maven Pro"/>
              </a:rPr>
              <a:t>Mismas dimensiones</a:t>
            </a:r>
            <a:br>
              <a:rPr b="1" lang="es" sz="1900">
                <a:solidFill>
                  <a:schemeClr val="lt1"/>
                </a:solidFill>
                <a:latin typeface="Maven Pro"/>
                <a:ea typeface="Maven Pro"/>
                <a:cs typeface="Maven Pro"/>
                <a:sym typeface="Maven Pro"/>
              </a:rPr>
            </a:br>
            <a:r>
              <a:rPr b="1" lang="es" sz="1900">
                <a:solidFill>
                  <a:schemeClr val="lt1"/>
                </a:solidFill>
                <a:latin typeface="Maven Pro"/>
                <a:ea typeface="Maven Pro"/>
                <a:cs typeface="Maven Pro"/>
                <a:sym typeface="Maven Pro"/>
              </a:rPr>
              <a:t>de botones.</a:t>
            </a:r>
            <a:endParaRPr b="1" sz="1900">
              <a:solidFill>
                <a:schemeClr val="lt1"/>
              </a:solidFill>
              <a:latin typeface="Maven Pro"/>
              <a:ea typeface="Maven Pro"/>
              <a:cs typeface="Maven Pro"/>
              <a:sym typeface="Maven Pro"/>
            </a:endParaRPr>
          </a:p>
          <a:p>
            <a:pPr indent="-349250" lvl="0" marL="457200" marR="0" rtl="0" algn="l">
              <a:lnSpc>
                <a:spcPct val="150000"/>
              </a:lnSpc>
              <a:spcBef>
                <a:spcPts val="0"/>
              </a:spcBef>
              <a:spcAft>
                <a:spcPts val="0"/>
              </a:spcAft>
              <a:buClr>
                <a:schemeClr val="lt1"/>
              </a:buClr>
              <a:buSzPts val="1900"/>
              <a:buFont typeface="Maven Pro"/>
              <a:buChar char="●"/>
            </a:pPr>
            <a:r>
              <a:rPr b="1" lang="es" sz="1900">
                <a:solidFill>
                  <a:schemeClr val="lt1"/>
                </a:solidFill>
                <a:latin typeface="Maven Pro"/>
                <a:ea typeface="Maven Pro"/>
                <a:cs typeface="Maven Pro"/>
                <a:sym typeface="Maven Pro"/>
              </a:rPr>
              <a:t>Recorta nombres e</a:t>
            </a:r>
            <a:br>
              <a:rPr b="1" lang="es" sz="1900">
                <a:solidFill>
                  <a:schemeClr val="lt1"/>
                </a:solidFill>
                <a:latin typeface="Maven Pro"/>
                <a:ea typeface="Maven Pro"/>
                <a:cs typeface="Maven Pro"/>
                <a:sym typeface="Maven Pro"/>
              </a:rPr>
            </a:br>
            <a:r>
              <a:rPr b="1" lang="es" sz="1900">
                <a:solidFill>
                  <a:schemeClr val="lt1"/>
                </a:solidFill>
                <a:latin typeface="Maven Pro"/>
                <a:ea typeface="Maven Pro"/>
                <a:cs typeface="Maven Pro"/>
                <a:sym typeface="Maven Pro"/>
              </a:rPr>
              <a:t>emails de formato largo sin perder </a:t>
            </a:r>
            <a:br>
              <a:rPr b="1" lang="es" sz="1900">
                <a:solidFill>
                  <a:schemeClr val="lt1"/>
                </a:solidFill>
                <a:latin typeface="Maven Pro"/>
                <a:ea typeface="Maven Pro"/>
                <a:cs typeface="Maven Pro"/>
                <a:sym typeface="Maven Pro"/>
              </a:rPr>
            </a:br>
            <a:r>
              <a:rPr b="1" lang="es" sz="1900">
                <a:solidFill>
                  <a:schemeClr val="lt1"/>
                </a:solidFill>
                <a:latin typeface="Maven Pro"/>
                <a:ea typeface="Maven Pro"/>
                <a:cs typeface="Maven Pro"/>
                <a:sym typeface="Maven Pro"/>
              </a:rPr>
              <a:t>su </a:t>
            </a:r>
            <a:r>
              <a:rPr b="1" lang="es" sz="1900">
                <a:solidFill>
                  <a:schemeClr val="lt1"/>
                </a:solidFill>
                <a:latin typeface="Maven Pro"/>
                <a:ea typeface="Maven Pro"/>
                <a:cs typeface="Maven Pro"/>
                <a:sym typeface="Maven Pro"/>
              </a:rPr>
              <a:t>función</a:t>
            </a:r>
            <a:r>
              <a:rPr b="1" lang="es" sz="1900">
                <a:solidFill>
                  <a:schemeClr val="lt1"/>
                </a:solidFill>
                <a:latin typeface="Maven Pro"/>
                <a:ea typeface="Maven Pro"/>
                <a:cs typeface="Maven Pro"/>
                <a:sym typeface="Maven Pro"/>
              </a:rPr>
              <a:t>.</a:t>
            </a:r>
            <a:endParaRPr b="1" sz="1900">
              <a:solidFill>
                <a:schemeClr val="lt1"/>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90" name="Shape 390"/>
        <p:cNvGrpSpPr/>
        <p:nvPr/>
      </p:nvGrpSpPr>
      <p:grpSpPr>
        <a:xfrm>
          <a:off x="0" y="0"/>
          <a:ext cx="0" cy="0"/>
          <a:chOff x="0" y="0"/>
          <a:chExt cx="0" cy="0"/>
        </a:xfrm>
      </p:grpSpPr>
      <p:pic>
        <p:nvPicPr>
          <p:cNvPr id="391" name="Google Shape;391;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2" name="Google Shape;392;p23"/>
          <p:cNvSpPr txBox="1"/>
          <p:nvPr>
            <p:ph type="title"/>
          </p:nvPr>
        </p:nvSpPr>
        <p:spPr>
          <a:xfrm>
            <a:off x="1057125" y="236675"/>
            <a:ext cx="7848600" cy="63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3000">
                <a:solidFill>
                  <a:srgbClr val="21DDF8"/>
                </a:solidFill>
              </a:rPr>
              <a:t>D</a:t>
            </a:r>
            <a:r>
              <a:rPr lang="es" sz="3000">
                <a:solidFill>
                  <a:srgbClr val="000000"/>
                </a:solidFill>
              </a:rPr>
              <a:t>EMO</a:t>
            </a:r>
            <a:endParaRPr sz="3000">
              <a:solidFill>
                <a:srgbClr val="000000"/>
              </a:solidFill>
            </a:endParaRPr>
          </a:p>
        </p:txBody>
      </p:sp>
      <p:pic>
        <p:nvPicPr>
          <p:cNvPr id="393" name="Google Shape;393;p23" title="pptdemo.mp4">
            <a:hlinkClick r:id="rId4"/>
          </p:cNvPr>
          <p:cNvPicPr preferRelativeResize="0"/>
          <p:nvPr/>
        </p:nvPicPr>
        <p:blipFill>
          <a:blip r:embed="rId5">
            <a:alphaModFix/>
          </a:blip>
          <a:stretch>
            <a:fillRect/>
          </a:stretch>
        </p:blipFill>
        <p:spPr>
          <a:xfrm>
            <a:off x="2879450" y="124450"/>
            <a:ext cx="2762575" cy="489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97" name="Shape 397"/>
        <p:cNvGrpSpPr/>
        <p:nvPr/>
      </p:nvGrpSpPr>
      <p:grpSpPr>
        <a:xfrm>
          <a:off x="0" y="0"/>
          <a:ext cx="0" cy="0"/>
          <a:chOff x="0" y="0"/>
          <a:chExt cx="0" cy="0"/>
        </a:xfrm>
      </p:grpSpPr>
      <p:pic>
        <p:nvPicPr>
          <p:cNvPr id="398" name="Google Shape;398;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9" name="Google Shape;399;p24"/>
          <p:cNvSpPr txBox="1"/>
          <p:nvPr>
            <p:ph type="title"/>
          </p:nvPr>
        </p:nvSpPr>
        <p:spPr>
          <a:xfrm>
            <a:off x="1057125" y="236675"/>
            <a:ext cx="7848600" cy="63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3000">
                <a:solidFill>
                  <a:srgbClr val="21DDF8"/>
                </a:solidFill>
              </a:rPr>
              <a:t>F</a:t>
            </a:r>
            <a:r>
              <a:rPr lang="es" sz="3000">
                <a:solidFill>
                  <a:srgbClr val="000000"/>
                </a:solidFill>
              </a:rPr>
              <a:t>LUJO DE ADMINISTRACIÓN DE CAMBIOS</a:t>
            </a:r>
            <a:endParaRPr sz="3000">
              <a:solidFill>
                <a:srgbClr val="000000"/>
              </a:solidFill>
            </a:endParaRPr>
          </a:p>
        </p:txBody>
      </p:sp>
      <p:pic>
        <p:nvPicPr>
          <p:cNvPr id="400" name="Google Shape;400;p24"/>
          <p:cNvPicPr preferRelativeResize="0"/>
          <p:nvPr/>
        </p:nvPicPr>
        <p:blipFill>
          <a:blip r:embed="rId4">
            <a:alphaModFix/>
          </a:blip>
          <a:stretch>
            <a:fillRect/>
          </a:stretch>
        </p:blipFill>
        <p:spPr>
          <a:xfrm>
            <a:off x="3349725" y="792975"/>
            <a:ext cx="2331607" cy="4212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pic>
        <p:nvPicPr>
          <p:cNvPr id="405" name="Google Shape;405;p25"/>
          <p:cNvPicPr preferRelativeResize="0"/>
          <p:nvPr/>
        </p:nvPicPr>
        <p:blipFill>
          <a:blip r:embed="rId4">
            <a:alphaModFix/>
          </a:blip>
          <a:stretch>
            <a:fillRect/>
          </a:stretch>
        </p:blipFill>
        <p:spPr>
          <a:xfrm>
            <a:off x="-42325" y="0"/>
            <a:ext cx="9144000" cy="5143513"/>
          </a:xfrm>
          <a:prstGeom prst="rect">
            <a:avLst/>
          </a:prstGeom>
          <a:noFill/>
          <a:ln>
            <a:noFill/>
          </a:ln>
        </p:spPr>
      </p:pic>
      <p:sp>
        <p:nvSpPr>
          <p:cNvPr id="406" name="Google Shape;406;p25"/>
          <p:cNvSpPr txBox="1"/>
          <p:nvPr>
            <p:ph type="title"/>
          </p:nvPr>
        </p:nvSpPr>
        <p:spPr>
          <a:xfrm>
            <a:off x="1050325" y="2984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21DDF8"/>
                </a:solidFill>
              </a:rPr>
              <a:t>G</a:t>
            </a:r>
            <a:r>
              <a:rPr lang="es">
                <a:solidFill>
                  <a:srgbClr val="000000"/>
                </a:solidFill>
              </a:rPr>
              <a:t>ESTIÓN DE RIESGOS </a:t>
            </a:r>
            <a:endParaRPr>
              <a:solidFill>
                <a:srgbClr val="000000"/>
              </a:solidFill>
            </a:endParaRPr>
          </a:p>
        </p:txBody>
      </p:sp>
      <p:sp>
        <p:nvSpPr>
          <p:cNvPr id="407" name="Google Shape;407;p25"/>
          <p:cNvSpPr txBox="1"/>
          <p:nvPr/>
        </p:nvSpPr>
        <p:spPr>
          <a:xfrm>
            <a:off x="1254575" y="3207475"/>
            <a:ext cx="8067900" cy="461700"/>
          </a:xfrm>
          <a:prstGeom prst="rect">
            <a:avLst/>
          </a:prstGeom>
          <a:noFill/>
          <a:ln>
            <a:noFill/>
          </a:ln>
          <a:effectLst>
            <a:outerShdw blurRad="57150" rotWithShape="0" algn="bl" dir="2460000" dist="47625">
              <a:srgbClr val="000000">
                <a:alpha val="72000"/>
              </a:srgbClr>
            </a:outerShdw>
          </a:effectLst>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1800">
              <a:solidFill>
                <a:schemeClr val="lt1"/>
              </a:solidFill>
              <a:latin typeface="Nunito"/>
              <a:ea typeface="Nunito"/>
              <a:cs typeface="Nunito"/>
              <a:sym typeface="Nunito"/>
            </a:endParaRPr>
          </a:p>
        </p:txBody>
      </p:sp>
      <p:sp>
        <p:nvSpPr>
          <p:cNvPr id="408" name="Google Shape;408;p25"/>
          <p:cNvSpPr txBox="1"/>
          <p:nvPr/>
        </p:nvSpPr>
        <p:spPr>
          <a:xfrm>
            <a:off x="510150" y="1182700"/>
            <a:ext cx="8466300" cy="42174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R1: Falta de claridad en los objetivos</a:t>
            </a:r>
            <a:endParaRPr b="1" sz="1700">
              <a:solidFill>
                <a:schemeClr val="lt1"/>
              </a:solidFill>
              <a:latin typeface="Maven Pro"/>
              <a:ea typeface="Maven Pro"/>
              <a:cs typeface="Maven Pro"/>
              <a:sym typeface="Maven Pro"/>
            </a:endParaRPr>
          </a:p>
          <a:p>
            <a:pPr indent="-336550" lvl="0" marL="457200" rtl="0" algn="l">
              <a:lnSpc>
                <a:spcPct val="150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R2: </a:t>
            </a:r>
            <a:r>
              <a:rPr b="1" lang="es" sz="1700">
                <a:solidFill>
                  <a:schemeClr val="lt1"/>
                </a:solidFill>
                <a:latin typeface="Maven Pro"/>
                <a:ea typeface="Maven Pro"/>
                <a:cs typeface="Maven Pro"/>
                <a:sym typeface="Maven Pro"/>
              </a:rPr>
              <a:t>Escasez de práctica en la </a:t>
            </a:r>
            <a:r>
              <a:rPr b="1" lang="es" sz="1700">
                <a:solidFill>
                  <a:schemeClr val="lt1"/>
                </a:solidFill>
                <a:latin typeface="Maven Pro"/>
                <a:ea typeface="Maven Pro"/>
                <a:cs typeface="Maven Pro"/>
                <a:sym typeface="Maven Pro"/>
              </a:rPr>
              <a:t>gestión</a:t>
            </a:r>
            <a:r>
              <a:rPr b="1" lang="es" sz="1700">
                <a:solidFill>
                  <a:schemeClr val="lt1"/>
                </a:solidFill>
                <a:latin typeface="Maven Pro"/>
                <a:ea typeface="Maven Pro"/>
                <a:cs typeface="Maven Pro"/>
                <a:sym typeface="Maven Pro"/>
              </a:rPr>
              <a:t> de proyecto</a:t>
            </a:r>
            <a:endParaRPr b="1" sz="1700">
              <a:solidFill>
                <a:schemeClr val="lt1"/>
              </a:solidFill>
              <a:latin typeface="Maven Pro"/>
              <a:ea typeface="Maven Pro"/>
              <a:cs typeface="Maven Pro"/>
              <a:sym typeface="Maven Pro"/>
            </a:endParaRPr>
          </a:p>
          <a:p>
            <a:pPr indent="-336550" lvl="0" marL="457200" rtl="0" algn="l">
              <a:lnSpc>
                <a:spcPct val="150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R3: </a:t>
            </a:r>
            <a:r>
              <a:rPr b="1" lang="es" sz="1700">
                <a:solidFill>
                  <a:schemeClr val="lt1"/>
                </a:solidFill>
                <a:latin typeface="Maven Pro"/>
                <a:ea typeface="Maven Pro"/>
                <a:cs typeface="Maven Pro"/>
                <a:sym typeface="Maven Pro"/>
              </a:rPr>
              <a:t>Constantes modificaciones en los requerimientos</a:t>
            </a:r>
            <a:endParaRPr b="1" sz="1700">
              <a:solidFill>
                <a:schemeClr val="lt1"/>
              </a:solidFill>
              <a:latin typeface="Maven Pro"/>
              <a:ea typeface="Maven Pro"/>
              <a:cs typeface="Maven Pro"/>
              <a:sym typeface="Maven Pro"/>
            </a:endParaRPr>
          </a:p>
          <a:p>
            <a:pPr indent="-336550" lvl="0" marL="457200" rtl="0" algn="l">
              <a:lnSpc>
                <a:spcPct val="150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R4: </a:t>
            </a:r>
            <a:r>
              <a:rPr b="1" lang="es" sz="1700">
                <a:solidFill>
                  <a:schemeClr val="lt1"/>
                </a:solidFill>
                <a:latin typeface="Maven Pro"/>
                <a:ea typeface="Maven Pro"/>
                <a:cs typeface="Maven Pro"/>
                <a:sym typeface="Maven Pro"/>
              </a:rPr>
              <a:t>Ausencia de un miembro del equipo</a:t>
            </a:r>
            <a:endParaRPr b="1" sz="1700">
              <a:solidFill>
                <a:schemeClr val="lt1"/>
              </a:solidFill>
              <a:latin typeface="Maven Pro"/>
              <a:ea typeface="Maven Pro"/>
              <a:cs typeface="Maven Pro"/>
              <a:sym typeface="Maven Pro"/>
            </a:endParaRPr>
          </a:p>
          <a:p>
            <a:pPr indent="-336550" lvl="0" marL="457200" rtl="0" algn="l">
              <a:lnSpc>
                <a:spcPct val="150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R5: </a:t>
            </a:r>
            <a:r>
              <a:rPr b="1" lang="es" sz="1700">
                <a:solidFill>
                  <a:schemeClr val="lt1"/>
                </a:solidFill>
                <a:latin typeface="Maven Pro"/>
                <a:ea typeface="Maven Pro"/>
                <a:cs typeface="Maven Pro"/>
                <a:sym typeface="Maven Pro"/>
              </a:rPr>
              <a:t>Tensiones comunicativas dentro del equipo</a:t>
            </a:r>
            <a:endParaRPr b="1" sz="1700">
              <a:solidFill>
                <a:schemeClr val="lt1"/>
              </a:solidFill>
              <a:latin typeface="Maven Pro"/>
              <a:ea typeface="Maven Pro"/>
              <a:cs typeface="Maven Pro"/>
              <a:sym typeface="Maven Pro"/>
            </a:endParaRPr>
          </a:p>
          <a:p>
            <a:pPr indent="-336550" lvl="0" marL="457200" rtl="0" algn="l">
              <a:lnSpc>
                <a:spcPct val="150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R6: </a:t>
            </a:r>
            <a:r>
              <a:rPr b="1" lang="es" sz="1700">
                <a:solidFill>
                  <a:schemeClr val="lt1"/>
                </a:solidFill>
                <a:latin typeface="Maven Pro"/>
                <a:ea typeface="Maven Pro"/>
                <a:cs typeface="Maven Pro"/>
                <a:sym typeface="Maven Pro"/>
              </a:rPr>
              <a:t>Estimación </a:t>
            </a:r>
            <a:r>
              <a:rPr b="1" lang="es" sz="1700">
                <a:solidFill>
                  <a:schemeClr val="lt1"/>
                </a:solidFill>
                <a:latin typeface="Maven Pro"/>
                <a:ea typeface="Maven Pro"/>
                <a:cs typeface="Maven Pro"/>
                <a:sym typeface="Maven Pro"/>
              </a:rPr>
              <a:t>erróneas</a:t>
            </a:r>
            <a:r>
              <a:rPr b="1" lang="es" sz="1700">
                <a:solidFill>
                  <a:schemeClr val="lt1"/>
                </a:solidFill>
                <a:latin typeface="Maven Pro"/>
                <a:ea typeface="Maven Pro"/>
                <a:cs typeface="Maven Pro"/>
                <a:sym typeface="Maven Pro"/>
              </a:rPr>
              <a:t> debido a la falta de experiencia</a:t>
            </a:r>
            <a:endParaRPr b="1" sz="1700">
              <a:solidFill>
                <a:schemeClr val="lt1"/>
              </a:solidFill>
              <a:latin typeface="Maven Pro"/>
              <a:ea typeface="Maven Pro"/>
              <a:cs typeface="Maven Pro"/>
              <a:sym typeface="Maven Pro"/>
            </a:endParaRPr>
          </a:p>
          <a:p>
            <a:pPr indent="-336550" lvl="0" marL="457200" rtl="0" algn="l">
              <a:lnSpc>
                <a:spcPct val="150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R7: </a:t>
            </a:r>
            <a:r>
              <a:rPr b="1" lang="es" sz="1700">
                <a:solidFill>
                  <a:schemeClr val="lt1"/>
                </a:solidFill>
                <a:latin typeface="Maven Pro"/>
                <a:ea typeface="Maven Pro"/>
                <a:cs typeface="Maven Pro"/>
                <a:sym typeface="Maven Pro"/>
              </a:rPr>
              <a:t>La curva de aprendizaje en nuevas </a:t>
            </a:r>
            <a:r>
              <a:rPr b="1" lang="es" sz="1700">
                <a:solidFill>
                  <a:schemeClr val="lt1"/>
                </a:solidFill>
                <a:latin typeface="Maven Pro"/>
                <a:ea typeface="Maven Pro"/>
                <a:cs typeface="Maven Pro"/>
                <a:sym typeface="Maven Pro"/>
              </a:rPr>
              <a:t>tecnologías</a:t>
            </a:r>
            <a:r>
              <a:rPr b="1" lang="es" sz="1700">
                <a:solidFill>
                  <a:schemeClr val="lt1"/>
                </a:solidFill>
                <a:latin typeface="Maven Pro"/>
                <a:ea typeface="Maven Pro"/>
                <a:cs typeface="Maven Pro"/>
                <a:sym typeface="Maven Pro"/>
              </a:rPr>
              <a:t> </a:t>
            </a:r>
            <a:r>
              <a:rPr b="1" lang="es" sz="1700">
                <a:solidFill>
                  <a:schemeClr val="lt1"/>
                </a:solidFill>
                <a:latin typeface="Maven Pro"/>
                <a:ea typeface="Maven Pro"/>
                <a:cs typeface="Maven Pro"/>
                <a:sym typeface="Maven Pro"/>
              </a:rPr>
              <a:t>podría</a:t>
            </a:r>
            <a:r>
              <a:rPr b="1" lang="es" sz="1700">
                <a:solidFill>
                  <a:schemeClr val="lt1"/>
                </a:solidFill>
                <a:latin typeface="Maven Pro"/>
                <a:ea typeface="Maven Pro"/>
                <a:cs typeface="Maven Pro"/>
                <a:sym typeface="Maven Pro"/>
              </a:rPr>
              <a:t> afectar la </a:t>
            </a:r>
            <a:r>
              <a:rPr b="1" lang="es" sz="1700">
                <a:solidFill>
                  <a:schemeClr val="lt1"/>
                </a:solidFill>
                <a:latin typeface="Maven Pro"/>
                <a:ea typeface="Maven Pro"/>
                <a:cs typeface="Maven Pro"/>
                <a:sym typeface="Maven Pro"/>
              </a:rPr>
              <a:t>eficiencia</a:t>
            </a:r>
            <a:r>
              <a:rPr b="1" lang="es" sz="1700">
                <a:solidFill>
                  <a:schemeClr val="lt1"/>
                </a:solidFill>
                <a:latin typeface="Maven Pro"/>
                <a:ea typeface="Maven Pro"/>
                <a:cs typeface="Maven Pro"/>
                <a:sym typeface="Maven Pro"/>
              </a:rPr>
              <a:t> de los desarrolladores</a:t>
            </a:r>
            <a:endParaRPr b="1" sz="1700">
              <a:solidFill>
                <a:schemeClr val="lt1"/>
              </a:solidFill>
              <a:latin typeface="Maven Pro"/>
              <a:ea typeface="Maven Pro"/>
              <a:cs typeface="Maven Pro"/>
              <a:sym typeface="Maven Pro"/>
            </a:endParaRPr>
          </a:p>
          <a:p>
            <a:pPr indent="-336550" lvl="0" marL="457200" rtl="0" algn="l">
              <a:lnSpc>
                <a:spcPct val="150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R8: </a:t>
            </a:r>
            <a:r>
              <a:rPr b="1" lang="es" sz="1700">
                <a:solidFill>
                  <a:schemeClr val="lt1"/>
                </a:solidFill>
                <a:latin typeface="Maven Pro"/>
                <a:ea typeface="Maven Pro"/>
                <a:cs typeface="Maven Pro"/>
                <a:sym typeface="Maven Pro"/>
              </a:rPr>
              <a:t>Variación en los tiempos de dedicación entre los miembros del equipo</a:t>
            </a:r>
            <a:endParaRPr b="1" sz="1700">
              <a:solidFill>
                <a:schemeClr val="lt1"/>
              </a:solidFill>
              <a:latin typeface="Maven Pro"/>
              <a:ea typeface="Maven Pro"/>
              <a:cs typeface="Maven Pro"/>
              <a:sym typeface="Maven Pro"/>
            </a:endParaRPr>
          </a:p>
          <a:p>
            <a:pPr indent="0" lvl="0" marL="457200" rtl="0" algn="l">
              <a:lnSpc>
                <a:spcPct val="150000"/>
              </a:lnSpc>
              <a:spcBef>
                <a:spcPts val="0"/>
              </a:spcBef>
              <a:spcAft>
                <a:spcPts val="0"/>
              </a:spcAft>
              <a:buNone/>
            </a:pPr>
            <a:r>
              <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pic>
        <p:nvPicPr>
          <p:cNvPr id="413" name="Google Shape;413;p26"/>
          <p:cNvPicPr preferRelativeResize="0"/>
          <p:nvPr/>
        </p:nvPicPr>
        <p:blipFill>
          <a:blip r:embed="rId4">
            <a:alphaModFix/>
          </a:blip>
          <a:stretch>
            <a:fillRect/>
          </a:stretch>
        </p:blipFill>
        <p:spPr>
          <a:xfrm>
            <a:off x="-42325" y="0"/>
            <a:ext cx="9144000" cy="5143513"/>
          </a:xfrm>
          <a:prstGeom prst="rect">
            <a:avLst/>
          </a:prstGeom>
          <a:noFill/>
          <a:ln>
            <a:noFill/>
          </a:ln>
        </p:spPr>
      </p:pic>
      <p:sp>
        <p:nvSpPr>
          <p:cNvPr id="414" name="Google Shape;414;p26"/>
          <p:cNvSpPr txBox="1"/>
          <p:nvPr>
            <p:ph type="title"/>
          </p:nvPr>
        </p:nvSpPr>
        <p:spPr>
          <a:xfrm>
            <a:off x="1050325" y="2984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21DDF8"/>
                </a:solidFill>
              </a:rPr>
              <a:t>G</a:t>
            </a:r>
            <a:r>
              <a:rPr lang="es">
                <a:solidFill>
                  <a:srgbClr val="000000"/>
                </a:solidFill>
              </a:rPr>
              <a:t>ESTIÓN</a:t>
            </a:r>
            <a:r>
              <a:rPr lang="es">
                <a:solidFill>
                  <a:srgbClr val="000000"/>
                </a:solidFill>
              </a:rPr>
              <a:t> DE RIESGOS </a:t>
            </a:r>
            <a:endParaRPr>
              <a:solidFill>
                <a:srgbClr val="000000"/>
              </a:solidFill>
            </a:endParaRPr>
          </a:p>
        </p:txBody>
      </p:sp>
      <p:sp>
        <p:nvSpPr>
          <p:cNvPr id="415" name="Google Shape;415;p26"/>
          <p:cNvSpPr txBox="1"/>
          <p:nvPr/>
        </p:nvSpPr>
        <p:spPr>
          <a:xfrm>
            <a:off x="1254575" y="3207475"/>
            <a:ext cx="8067900" cy="461700"/>
          </a:xfrm>
          <a:prstGeom prst="rect">
            <a:avLst/>
          </a:prstGeom>
          <a:noFill/>
          <a:ln>
            <a:noFill/>
          </a:ln>
          <a:effectLst>
            <a:outerShdw blurRad="57150" rotWithShape="0" algn="bl" dir="2460000" dist="47625">
              <a:srgbClr val="000000">
                <a:alpha val="72000"/>
              </a:srgbClr>
            </a:outerShdw>
          </a:effectLst>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1800">
              <a:solidFill>
                <a:schemeClr val="lt1"/>
              </a:solidFill>
              <a:latin typeface="Nunito"/>
              <a:ea typeface="Nunito"/>
              <a:cs typeface="Nunito"/>
              <a:sym typeface="Nunito"/>
            </a:endParaRPr>
          </a:p>
        </p:txBody>
      </p:sp>
      <p:pic>
        <p:nvPicPr>
          <p:cNvPr id="416" name="Google Shape;416;p26"/>
          <p:cNvPicPr preferRelativeResize="0"/>
          <p:nvPr/>
        </p:nvPicPr>
        <p:blipFill>
          <a:blip r:embed="rId5">
            <a:alphaModFix/>
          </a:blip>
          <a:stretch>
            <a:fillRect/>
          </a:stretch>
        </p:blipFill>
        <p:spPr>
          <a:xfrm>
            <a:off x="1188388" y="934402"/>
            <a:ext cx="6754375" cy="396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20" name="Shape 420"/>
        <p:cNvGrpSpPr/>
        <p:nvPr/>
      </p:nvGrpSpPr>
      <p:grpSpPr>
        <a:xfrm>
          <a:off x="0" y="0"/>
          <a:ext cx="0" cy="0"/>
          <a:chOff x="0" y="0"/>
          <a:chExt cx="0" cy="0"/>
        </a:xfrm>
      </p:grpSpPr>
      <p:pic>
        <p:nvPicPr>
          <p:cNvPr id="421" name="Google Shape;421;p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22" name="Google Shape;422;p27"/>
          <p:cNvSpPr txBox="1"/>
          <p:nvPr>
            <p:ph type="title"/>
          </p:nvPr>
        </p:nvSpPr>
        <p:spPr>
          <a:xfrm>
            <a:off x="1048300" y="293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21DDF8"/>
                </a:solidFill>
              </a:rPr>
              <a:t>E</a:t>
            </a:r>
            <a:r>
              <a:rPr lang="es">
                <a:solidFill>
                  <a:srgbClr val="000000"/>
                </a:solidFill>
              </a:rPr>
              <a:t>VOLUCIÓN DE LA PRUEBA</a:t>
            </a:r>
            <a:endParaRPr>
              <a:solidFill>
                <a:srgbClr val="0D1117"/>
              </a:solidFill>
            </a:endParaRPr>
          </a:p>
        </p:txBody>
      </p:sp>
      <p:sp>
        <p:nvSpPr>
          <p:cNvPr id="423" name="Google Shape;423;p27"/>
          <p:cNvSpPr txBox="1"/>
          <p:nvPr/>
        </p:nvSpPr>
        <p:spPr>
          <a:xfrm>
            <a:off x="798500" y="1749550"/>
            <a:ext cx="742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rgbClr val="0D1117"/>
              </a:solidFill>
              <a:latin typeface="Nunito"/>
              <a:ea typeface="Nunito"/>
              <a:cs typeface="Nunito"/>
              <a:sym typeface="Nunito"/>
            </a:endParaRPr>
          </a:p>
          <a:p>
            <a:pPr indent="0" lvl="0" marL="0" rtl="0" algn="l">
              <a:spcBef>
                <a:spcPts val="0"/>
              </a:spcBef>
              <a:spcAft>
                <a:spcPts val="0"/>
              </a:spcAft>
              <a:buNone/>
            </a:pPr>
            <a:r>
              <a:t/>
            </a:r>
            <a:endParaRPr b="1" sz="1500">
              <a:solidFill>
                <a:srgbClr val="0D1117"/>
              </a:solidFill>
              <a:latin typeface="Nunito"/>
              <a:ea typeface="Nunito"/>
              <a:cs typeface="Nunito"/>
              <a:sym typeface="Nunito"/>
            </a:endParaRPr>
          </a:p>
        </p:txBody>
      </p:sp>
      <p:pic>
        <p:nvPicPr>
          <p:cNvPr id="424" name="Google Shape;424;p27"/>
          <p:cNvPicPr preferRelativeResize="0"/>
          <p:nvPr/>
        </p:nvPicPr>
        <p:blipFill>
          <a:blip r:embed="rId4">
            <a:alphaModFix/>
          </a:blip>
          <a:stretch>
            <a:fillRect/>
          </a:stretch>
        </p:blipFill>
        <p:spPr>
          <a:xfrm>
            <a:off x="3309186" y="924850"/>
            <a:ext cx="2525629" cy="401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pic>
        <p:nvPicPr>
          <p:cNvPr id="429" name="Google Shape;429;p28"/>
          <p:cNvPicPr preferRelativeResize="0"/>
          <p:nvPr/>
        </p:nvPicPr>
        <p:blipFill>
          <a:blip r:embed="rId4">
            <a:alphaModFix/>
          </a:blip>
          <a:stretch>
            <a:fillRect/>
          </a:stretch>
        </p:blipFill>
        <p:spPr>
          <a:xfrm>
            <a:off x="-42325" y="0"/>
            <a:ext cx="9144000" cy="5143513"/>
          </a:xfrm>
          <a:prstGeom prst="rect">
            <a:avLst/>
          </a:prstGeom>
          <a:noFill/>
          <a:ln>
            <a:noFill/>
          </a:ln>
        </p:spPr>
      </p:pic>
      <p:sp>
        <p:nvSpPr>
          <p:cNvPr id="430" name="Google Shape;430;p28"/>
          <p:cNvSpPr txBox="1"/>
          <p:nvPr>
            <p:ph type="title"/>
          </p:nvPr>
        </p:nvSpPr>
        <p:spPr>
          <a:xfrm>
            <a:off x="1050325" y="2984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21DDF8"/>
                </a:solidFill>
              </a:rPr>
              <a:t>E</a:t>
            </a:r>
            <a:r>
              <a:rPr lang="es">
                <a:solidFill>
                  <a:srgbClr val="000000"/>
                </a:solidFill>
              </a:rPr>
              <a:t>VOLUCIÓN DE LA PRUEBA</a:t>
            </a:r>
            <a:endParaRPr>
              <a:solidFill>
                <a:srgbClr val="000000"/>
              </a:solidFill>
            </a:endParaRPr>
          </a:p>
        </p:txBody>
      </p:sp>
      <p:sp>
        <p:nvSpPr>
          <p:cNvPr id="431" name="Google Shape;431;p28"/>
          <p:cNvSpPr txBox="1"/>
          <p:nvPr/>
        </p:nvSpPr>
        <p:spPr>
          <a:xfrm>
            <a:off x="1254575" y="3207475"/>
            <a:ext cx="8067900" cy="461700"/>
          </a:xfrm>
          <a:prstGeom prst="rect">
            <a:avLst/>
          </a:prstGeom>
          <a:noFill/>
          <a:ln>
            <a:noFill/>
          </a:ln>
          <a:effectLst>
            <a:outerShdw blurRad="57150" rotWithShape="0" algn="bl" dir="2460000" dist="47625">
              <a:srgbClr val="000000">
                <a:alpha val="72000"/>
              </a:srgbClr>
            </a:outerShdw>
          </a:effectLst>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1800">
              <a:solidFill>
                <a:schemeClr val="lt1"/>
              </a:solidFill>
              <a:latin typeface="Nunito"/>
              <a:ea typeface="Nunito"/>
              <a:cs typeface="Nunito"/>
              <a:sym typeface="Nunito"/>
            </a:endParaRPr>
          </a:p>
        </p:txBody>
      </p:sp>
      <p:pic>
        <p:nvPicPr>
          <p:cNvPr id="432" name="Google Shape;432;p28"/>
          <p:cNvPicPr preferRelativeResize="0"/>
          <p:nvPr/>
        </p:nvPicPr>
        <p:blipFill>
          <a:blip r:embed="rId5">
            <a:alphaModFix/>
          </a:blip>
          <a:stretch>
            <a:fillRect/>
          </a:stretch>
        </p:blipFill>
        <p:spPr>
          <a:xfrm>
            <a:off x="57438" y="2069300"/>
            <a:ext cx="9016276" cy="1242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36" name="Shape 436"/>
        <p:cNvGrpSpPr/>
        <p:nvPr/>
      </p:nvGrpSpPr>
      <p:grpSpPr>
        <a:xfrm>
          <a:off x="0" y="0"/>
          <a:ext cx="0" cy="0"/>
          <a:chOff x="0" y="0"/>
          <a:chExt cx="0" cy="0"/>
        </a:xfrm>
      </p:grpSpPr>
      <p:pic>
        <p:nvPicPr>
          <p:cNvPr id="437" name="Google Shape;437;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38" name="Google Shape;438;p29"/>
          <p:cNvSpPr txBox="1"/>
          <p:nvPr>
            <p:ph type="title"/>
          </p:nvPr>
        </p:nvSpPr>
        <p:spPr>
          <a:xfrm>
            <a:off x="1048300" y="293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21DDF8"/>
                </a:solidFill>
              </a:rPr>
              <a:t>E</a:t>
            </a:r>
            <a:r>
              <a:rPr lang="es">
                <a:solidFill>
                  <a:srgbClr val="000000"/>
                </a:solidFill>
              </a:rPr>
              <a:t>VOLUCIÓN DE LA PRUEBA</a:t>
            </a:r>
            <a:endParaRPr>
              <a:solidFill>
                <a:srgbClr val="0D1117"/>
              </a:solidFill>
            </a:endParaRPr>
          </a:p>
        </p:txBody>
      </p:sp>
      <p:sp>
        <p:nvSpPr>
          <p:cNvPr id="439" name="Google Shape;439;p29"/>
          <p:cNvSpPr txBox="1"/>
          <p:nvPr/>
        </p:nvSpPr>
        <p:spPr>
          <a:xfrm>
            <a:off x="798500" y="1749550"/>
            <a:ext cx="742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rgbClr val="0D1117"/>
              </a:solidFill>
              <a:latin typeface="Nunito"/>
              <a:ea typeface="Nunito"/>
              <a:cs typeface="Nunito"/>
              <a:sym typeface="Nunito"/>
            </a:endParaRPr>
          </a:p>
          <a:p>
            <a:pPr indent="0" lvl="0" marL="0" rtl="0" algn="l">
              <a:spcBef>
                <a:spcPts val="0"/>
              </a:spcBef>
              <a:spcAft>
                <a:spcPts val="0"/>
              </a:spcAft>
              <a:buNone/>
            </a:pPr>
            <a:r>
              <a:t/>
            </a:r>
            <a:endParaRPr b="1" sz="1500">
              <a:solidFill>
                <a:srgbClr val="0D1117"/>
              </a:solidFill>
              <a:latin typeface="Nunito"/>
              <a:ea typeface="Nunito"/>
              <a:cs typeface="Nunito"/>
              <a:sym typeface="Nunito"/>
            </a:endParaRPr>
          </a:p>
        </p:txBody>
      </p:sp>
      <p:pic>
        <p:nvPicPr>
          <p:cNvPr id="440" name="Google Shape;440;p29"/>
          <p:cNvPicPr preferRelativeResize="0"/>
          <p:nvPr/>
        </p:nvPicPr>
        <p:blipFill>
          <a:blip r:embed="rId4">
            <a:alphaModFix/>
          </a:blip>
          <a:stretch>
            <a:fillRect/>
          </a:stretch>
        </p:blipFill>
        <p:spPr>
          <a:xfrm>
            <a:off x="1800335" y="967375"/>
            <a:ext cx="5526425" cy="3962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44" name="Shape 444"/>
        <p:cNvGrpSpPr/>
        <p:nvPr/>
      </p:nvGrpSpPr>
      <p:grpSpPr>
        <a:xfrm>
          <a:off x="0" y="0"/>
          <a:ext cx="0" cy="0"/>
          <a:chOff x="0" y="0"/>
          <a:chExt cx="0" cy="0"/>
        </a:xfrm>
      </p:grpSpPr>
      <p:pic>
        <p:nvPicPr>
          <p:cNvPr id="445" name="Google Shape;445;p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46" name="Google Shape;446;p30"/>
          <p:cNvSpPr txBox="1"/>
          <p:nvPr>
            <p:ph type="title"/>
          </p:nvPr>
        </p:nvSpPr>
        <p:spPr>
          <a:xfrm>
            <a:off x="1048300" y="2937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21DDF8"/>
                </a:solidFill>
              </a:rPr>
              <a:t>E</a:t>
            </a:r>
            <a:r>
              <a:rPr lang="es">
                <a:solidFill>
                  <a:srgbClr val="000000"/>
                </a:solidFill>
              </a:rPr>
              <a:t>VOLUCIÓN DE LA PRUEBA</a:t>
            </a:r>
            <a:endParaRPr>
              <a:solidFill>
                <a:srgbClr val="0D1117"/>
              </a:solidFill>
            </a:endParaRPr>
          </a:p>
        </p:txBody>
      </p:sp>
      <p:sp>
        <p:nvSpPr>
          <p:cNvPr id="447" name="Google Shape;447;p30"/>
          <p:cNvSpPr txBox="1"/>
          <p:nvPr/>
        </p:nvSpPr>
        <p:spPr>
          <a:xfrm>
            <a:off x="798500" y="1749550"/>
            <a:ext cx="742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rgbClr val="0D1117"/>
              </a:solidFill>
              <a:latin typeface="Nunito"/>
              <a:ea typeface="Nunito"/>
              <a:cs typeface="Nunito"/>
              <a:sym typeface="Nunito"/>
            </a:endParaRPr>
          </a:p>
          <a:p>
            <a:pPr indent="0" lvl="0" marL="0" rtl="0" algn="l">
              <a:spcBef>
                <a:spcPts val="0"/>
              </a:spcBef>
              <a:spcAft>
                <a:spcPts val="0"/>
              </a:spcAft>
              <a:buNone/>
            </a:pPr>
            <a:r>
              <a:t/>
            </a:r>
            <a:endParaRPr b="1" sz="1500">
              <a:solidFill>
                <a:srgbClr val="0D1117"/>
              </a:solidFill>
              <a:latin typeface="Nunito"/>
              <a:ea typeface="Nunito"/>
              <a:cs typeface="Nunito"/>
              <a:sym typeface="Nunito"/>
            </a:endParaRPr>
          </a:p>
        </p:txBody>
      </p:sp>
      <p:pic>
        <p:nvPicPr>
          <p:cNvPr id="448" name="Google Shape;448;p30"/>
          <p:cNvPicPr preferRelativeResize="0"/>
          <p:nvPr/>
        </p:nvPicPr>
        <p:blipFill>
          <a:blip r:embed="rId4">
            <a:alphaModFix/>
          </a:blip>
          <a:stretch>
            <a:fillRect/>
          </a:stretch>
        </p:blipFill>
        <p:spPr>
          <a:xfrm>
            <a:off x="1623274" y="865050"/>
            <a:ext cx="5880551" cy="4110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52" name="Shape 452"/>
        <p:cNvGrpSpPr/>
        <p:nvPr/>
      </p:nvGrpSpPr>
      <p:grpSpPr>
        <a:xfrm>
          <a:off x="0" y="0"/>
          <a:ext cx="0" cy="0"/>
          <a:chOff x="0" y="0"/>
          <a:chExt cx="0" cy="0"/>
        </a:xfrm>
      </p:grpSpPr>
      <p:pic>
        <p:nvPicPr>
          <p:cNvPr id="453" name="Google Shape;453;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4" name="Google Shape;454;p31"/>
          <p:cNvSpPr txBox="1"/>
          <p:nvPr>
            <p:ph type="title"/>
          </p:nvPr>
        </p:nvSpPr>
        <p:spPr>
          <a:xfrm>
            <a:off x="1044675" y="275500"/>
            <a:ext cx="7848600" cy="115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000">
                <a:solidFill>
                  <a:srgbClr val="21DDF8"/>
                </a:solidFill>
              </a:rPr>
              <a:t>F</a:t>
            </a:r>
            <a:r>
              <a:rPr lang="es" sz="3000">
                <a:solidFill>
                  <a:srgbClr val="000000"/>
                </a:solidFill>
              </a:rPr>
              <a:t>UNCIONALIDAD COMPLETA</a:t>
            </a:r>
            <a:endParaRPr sz="3000">
              <a:solidFill>
                <a:srgbClr val="000000"/>
              </a:solidFill>
            </a:endParaRPr>
          </a:p>
        </p:txBody>
      </p:sp>
      <p:sp>
        <p:nvSpPr>
          <p:cNvPr id="455" name="Google Shape;455;p31"/>
          <p:cNvSpPr txBox="1"/>
          <p:nvPr/>
        </p:nvSpPr>
        <p:spPr>
          <a:xfrm>
            <a:off x="119875" y="1003900"/>
            <a:ext cx="7920900" cy="431100"/>
          </a:xfrm>
          <a:prstGeom prst="rect">
            <a:avLst/>
          </a:prstGeom>
          <a:noFill/>
          <a:ln>
            <a:noFill/>
          </a:ln>
          <a:effectLst>
            <a:outerShdw blurRad="57150" rotWithShape="0" algn="bl" dir="2880000" dist="28575">
              <a:srgbClr val="000000">
                <a:alpha val="94000"/>
              </a:srgbClr>
            </a:outerShdw>
          </a:effectLst>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Funcionalidad completa y Nivel de calidad</a:t>
            </a:r>
            <a:endParaRPr b="1" sz="1600">
              <a:solidFill>
                <a:schemeClr val="lt1"/>
              </a:solidFill>
              <a:latin typeface="Nunito"/>
              <a:ea typeface="Nunito"/>
              <a:cs typeface="Nunito"/>
              <a:sym typeface="Nunito"/>
            </a:endParaRPr>
          </a:p>
        </p:txBody>
      </p:sp>
      <p:pic>
        <p:nvPicPr>
          <p:cNvPr id="456" name="Google Shape;456;p31"/>
          <p:cNvPicPr preferRelativeResize="0"/>
          <p:nvPr/>
        </p:nvPicPr>
        <p:blipFill>
          <a:blip r:embed="rId4">
            <a:alphaModFix/>
          </a:blip>
          <a:stretch>
            <a:fillRect/>
          </a:stretch>
        </p:blipFill>
        <p:spPr>
          <a:xfrm>
            <a:off x="128825" y="1435000"/>
            <a:ext cx="8886350" cy="33379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pic>
        <p:nvPicPr>
          <p:cNvPr id="289" name="Google Shape;289;p14"/>
          <p:cNvPicPr preferRelativeResize="0"/>
          <p:nvPr/>
        </p:nvPicPr>
        <p:blipFill>
          <a:blip r:embed="rId3">
            <a:alphaModFix/>
          </a:blip>
          <a:stretch>
            <a:fillRect/>
          </a:stretch>
        </p:blipFill>
        <p:spPr>
          <a:xfrm>
            <a:off x="0" y="9525"/>
            <a:ext cx="9144000" cy="5143500"/>
          </a:xfrm>
          <a:prstGeom prst="rect">
            <a:avLst/>
          </a:prstGeom>
          <a:noFill/>
          <a:ln>
            <a:noFill/>
          </a:ln>
        </p:spPr>
      </p:pic>
      <p:sp>
        <p:nvSpPr>
          <p:cNvPr id="290" name="Google Shape;290;p14"/>
          <p:cNvSpPr txBox="1"/>
          <p:nvPr>
            <p:ph type="title"/>
          </p:nvPr>
        </p:nvSpPr>
        <p:spPr>
          <a:xfrm>
            <a:off x="1056750" y="1286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2220">
                <a:solidFill>
                  <a:srgbClr val="21DDF8"/>
                </a:solidFill>
              </a:rPr>
              <a:t>F</a:t>
            </a:r>
            <a:r>
              <a:rPr lang="es" sz="2220">
                <a:solidFill>
                  <a:srgbClr val="000000"/>
                </a:solidFill>
              </a:rPr>
              <a:t>UNCIONALIDAD</a:t>
            </a:r>
            <a:br>
              <a:rPr lang="es" sz="2220">
                <a:solidFill>
                  <a:srgbClr val="000000"/>
                </a:solidFill>
              </a:rPr>
            </a:br>
            <a:r>
              <a:rPr lang="es" sz="2220">
                <a:solidFill>
                  <a:srgbClr val="21DDF8"/>
                </a:solidFill>
              </a:rPr>
              <a:t>P</a:t>
            </a:r>
            <a:r>
              <a:rPr lang="es" sz="2220">
                <a:solidFill>
                  <a:srgbClr val="000000"/>
                </a:solidFill>
              </a:rPr>
              <a:t>ROMETIDA</a:t>
            </a:r>
            <a:endParaRPr sz="2220">
              <a:solidFill>
                <a:srgbClr val="000000"/>
              </a:solidFill>
            </a:endParaRPr>
          </a:p>
        </p:txBody>
      </p:sp>
      <p:pic>
        <p:nvPicPr>
          <p:cNvPr id="291" name="Google Shape;291;p14"/>
          <p:cNvPicPr preferRelativeResize="0"/>
          <p:nvPr/>
        </p:nvPicPr>
        <p:blipFill>
          <a:blip r:embed="rId4">
            <a:alphaModFix/>
          </a:blip>
          <a:stretch>
            <a:fillRect/>
          </a:stretch>
        </p:blipFill>
        <p:spPr>
          <a:xfrm>
            <a:off x="3486150" y="128588"/>
            <a:ext cx="2476500" cy="4886325"/>
          </a:xfrm>
          <a:prstGeom prst="rect">
            <a:avLst/>
          </a:prstGeom>
          <a:noFill/>
          <a:ln>
            <a:noFill/>
          </a:ln>
        </p:spPr>
      </p:pic>
      <p:pic>
        <p:nvPicPr>
          <p:cNvPr id="292" name="Google Shape;292;p14"/>
          <p:cNvPicPr preferRelativeResize="0"/>
          <p:nvPr/>
        </p:nvPicPr>
        <p:blipFill>
          <a:blip r:embed="rId5">
            <a:alphaModFix/>
          </a:blip>
          <a:stretch>
            <a:fillRect/>
          </a:stretch>
        </p:blipFill>
        <p:spPr>
          <a:xfrm>
            <a:off x="6145875" y="152400"/>
            <a:ext cx="2457450" cy="4857750"/>
          </a:xfrm>
          <a:prstGeom prst="rect">
            <a:avLst/>
          </a:prstGeom>
          <a:noFill/>
          <a:ln>
            <a:noFill/>
          </a:ln>
        </p:spPr>
      </p:pic>
      <p:sp>
        <p:nvSpPr>
          <p:cNvPr id="293" name="Google Shape;293;p14"/>
          <p:cNvSpPr txBox="1"/>
          <p:nvPr/>
        </p:nvSpPr>
        <p:spPr>
          <a:xfrm>
            <a:off x="0" y="1571225"/>
            <a:ext cx="8462100" cy="2262600"/>
          </a:xfrm>
          <a:prstGeom prst="rect">
            <a:avLst/>
          </a:prstGeom>
          <a:noFill/>
          <a:ln>
            <a:noFill/>
          </a:ln>
          <a:effectLst>
            <a:outerShdw blurRad="57150" rotWithShape="0" algn="bl" dir="4200000" dist="19050">
              <a:srgbClr val="0D1117"/>
            </a:outerShdw>
          </a:effectLst>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Nunito"/>
              <a:buChar char="●"/>
            </a:pPr>
            <a:r>
              <a:rPr b="1" lang="es" sz="1500">
                <a:solidFill>
                  <a:schemeClr val="lt1"/>
                </a:solidFill>
                <a:latin typeface="Nunito"/>
                <a:ea typeface="Nunito"/>
                <a:cs typeface="Nunito"/>
                <a:sym typeface="Nunito"/>
              </a:rPr>
              <a:t>Priorización del Reconocimiento</a:t>
            </a:r>
            <a:br>
              <a:rPr b="1" lang="es" sz="1500">
                <a:solidFill>
                  <a:schemeClr val="lt1"/>
                </a:solidFill>
                <a:latin typeface="Nunito"/>
                <a:ea typeface="Nunito"/>
                <a:cs typeface="Nunito"/>
                <a:sym typeface="Nunito"/>
              </a:rPr>
            </a:br>
            <a:r>
              <a:rPr b="1" lang="es" sz="1500">
                <a:solidFill>
                  <a:schemeClr val="lt1"/>
                </a:solidFill>
                <a:latin typeface="Nunito"/>
                <a:ea typeface="Nunito"/>
                <a:cs typeface="Nunito"/>
                <a:sym typeface="Nunito"/>
              </a:rPr>
              <a:t>facial.</a:t>
            </a:r>
            <a:br>
              <a:rPr b="1" lang="es" sz="1500">
                <a:solidFill>
                  <a:schemeClr val="lt1"/>
                </a:solidFill>
                <a:latin typeface="Nunito"/>
                <a:ea typeface="Nunito"/>
                <a:cs typeface="Nunito"/>
                <a:sym typeface="Nunito"/>
              </a:rPr>
            </a:br>
            <a:endParaRPr b="1"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b="1" lang="es" sz="1500">
                <a:solidFill>
                  <a:schemeClr val="lt1"/>
                </a:solidFill>
                <a:latin typeface="Nunito"/>
                <a:ea typeface="Nunito"/>
                <a:cs typeface="Nunito"/>
                <a:sym typeface="Nunito"/>
              </a:rPr>
              <a:t>Resolución de Bugs del Sprint</a:t>
            </a:r>
            <a:br>
              <a:rPr b="1" lang="es" sz="1500">
                <a:solidFill>
                  <a:schemeClr val="lt1"/>
                </a:solidFill>
                <a:latin typeface="Nunito"/>
                <a:ea typeface="Nunito"/>
                <a:cs typeface="Nunito"/>
                <a:sym typeface="Nunito"/>
              </a:rPr>
            </a:br>
            <a:r>
              <a:rPr b="1" lang="es" sz="1500">
                <a:solidFill>
                  <a:schemeClr val="lt1"/>
                </a:solidFill>
                <a:latin typeface="Nunito"/>
                <a:ea typeface="Nunito"/>
                <a:cs typeface="Nunito"/>
                <a:sym typeface="Nunito"/>
              </a:rPr>
              <a:t>anterior.</a:t>
            </a:r>
            <a:br>
              <a:rPr b="1" lang="es" sz="1500">
                <a:solidFill>
                  <a:schemeClr val="lt1"/>
                </a:solidFill>
                <a:latin typeface="Nunito"/>
                <a:ea typeface="Nunito"/>
                <a:cs typeface="Nunito"/>
                <a:sym typeface="Nunito"/>
              </a:rPr>
            </a:br>
            <a:endParaRPr b="1"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b="1" lang="es" sz="1500">
                <a:solidFill>
                  <a:schemeClr val="lt1"/>
                </a:solidFill>
                <a:latin typeface="Nunito"/>
                <a:ea typeface="Nunito"/>
                <a:cs typeface="Nunito"/>
                <a:sym typeface="Nunito"/>
              </a:rPr>
              <a:t>Test pendientes</a:t>
            </a:r>
            <a:endParaRPr b="1" sz="1500">
              <a:solidFill>
                <a:schemeClr val="lt1"/>
              </a:solidFill>
              <a:latin typeface="Nunito"/>
              <a:ea typeface="Nunito"/>
              <a:cs typeface="Nunito"/>
              <a:sym typeface="Nunito"/>
            </a:endParaRPr>
          </a:p>
          <a:p>
            <a:pPr indent="0" lvl="0" marL="0" rtl="0" algn="l">
              <a:spcBef>
                <a:spcPts val="0"/>
              </a:spcBef>
              <a:spcAft>
                <a:spcPts val="0"/>
              </a:spcAft>
              <a:buNone/>
            </a:pPr>
            <a:r>
              <a:t/>
            </a:r>
            <a:endParaRPr b="1" sz="1500">
              <a:solidFill>
                <a:schemeClr val="lt1"/>
              </a:solidFill>
              <a:latin typeface="Nunito"/>
              <a:ea typeface="Nunito"/>
              <a:cs typeface="Nunito"/>
              <a:sym typeface="Nunito"/>
            </a:endParaRPr>
          </a:p>
          <a:p>
            <a:pPr indent="-323850" lvl="0" marL="457200" rtl="0" algn="l">
              <a:spcBef>
                <a:spcPts val="0"/>
              </a:spcBef>
              <a:spcAft>
                <a:spcPts val="0"/>
              </a:spcAft>
              <a:buClr>
                <a:schemeClr val="lt1"/>
              </a:buClr>
              <a:buSzPts val="1500"/>
              <a:buFont typeface="Nunito"/>
              <a:buChar char="●"/>
            </a:pPr>
            <a:r>
              <a:rPr b="1" lang="es" sz="1500">
                <a:solidFill>
                  <a:schemeClr val="lt1"/>
                </a:solidFill>
                <a:latin typeface="Nunito"/>
                <a:ea typeface="Nunito"/>
                <a:cs typeface="Nunito"/>
                <a:sym typeface="Nunito"/>
              </a:rPr>
              <a:t>Mejoras de Interfaz</a:t>
            </a:r>
            <a:endParaRPr b="1" sz="1500">
              <a:solidFill>
                <a:schemeClr val="lt1"/>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60" name="Shape 460"/>
        <p:cNvGrpSpPr/>
        <p:nvPr/>
      </p:nvGrpSpPr>
      <p:grpSpPr>
        <a:xfrm>
          <a:off x="0" y="0"/>
          <a:ext cx="0" cy="0"/>
          <a:chOff x="0" y="0"/>
          <a:chExt cx="0" cy="0"/>
        </a:xfrm>
      </p:grpSpPr>
      <p:pic>
        <p:nvPicPr>
          <p:cNvPr id="461" name="Google Shape;461;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2" name="Google Shape;462;p32"/>
          <p:cNvSpPr txBox="1"/>
          <p:nvPr>
            <p:ph type="title"/>
          </p:nvPr>
        </p:nvSpPr>
        <p:spPr>
          <a:xfrm>
            <a:off x="1044675" y="275500"/>
            <a:ext cx="7848600" cy="115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000">
                <a:solidFill>
                  <a:srgbClr val="21DDF8"/>
                </a:solidFill>
              </a:rPr>
              <a:t>N</a:t>
            </a:r>
            <a:r>
              <a:rPr lang="es" sz="3000">
                <a:solidFill>
                  <a:srgbClr val="000000"/>
                </a:solidFill>
              </a:rPr>
              <a:t>IVEL DE CALIDAD</a:t>
            </a:r>
            <a:endParaRPr sz="3000">
              <a:solidFill>
                <a:srgbClr val="000000"/>
              </a:solidFill>
            </a:endParaRPr>
          </a:p>
        </p:txBody>
      </p:sp>
      <p:sp>
        <p:nvSpPr>
          <p:cNvPr id="463" name="Google Shape;463;p32"/>
          <p:cNvSpPr txBox="1"/>
          <p:nvPr/>
        </p:nvSpPr>
        <p:spPr>
          <a:xfrm>
            <a:off x="119875" y="1003900"/>
            <a:ext cx="7920900" cy="431100"/>
          </a:xfrm>
          <a:prstGeom prst="rect">
            <a:avLst/>
          </a:prstGeom>
          <a:noFill/>
          <a:ln>
            <a:noFill/>
          </a:ln>
          <a:effectLst>
            <a:outerShdw blurRad="57150" rotWithShape="0" algn="bl" dir="2880000" dist="28575">
              <a:srgbClr val="000000">
                <a:alpha val="94000"/>
              </a:srgbClr>
            </a:outerShdw>
          </a:effectLst>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Nunito"/>
              <a:buChar char="●"/>
            </a:pPr>
            <a:r>
              <a:rPr b="1" lang="es" sz="1600">
                <a:solidFill>
                  <a:schemeClr val="lt1"/>
                </a:solidFill>
                <a:latin typeface="Nunito"/>
                <a:ea typeface="Nunito"/>
                <a:cs typeface="Nunito"/>
                <a:sym typeface="Nunito"/>
              </a:rPr>
              <a:t>Funcionalidad completa y Nivel de calidad</a:t>
            </a:r>
            <a:endParaRPr b="1" sz="1600">
              <a:solidFill>
                <a:schemeClr val="lt1"/>
              </a:solidFill>
              <a:latin typeface="Nunito"/>
              <a:ea typeface="Nunito"/>
              <a:cs typeface="Nunito"/>
              <a:sym typeface="Nunito"/>
            </a:endParaRPr>
          </a:p>
        </p:txBody>
      </p:sp>
      <p:pic>
        <p:nvPicPr>
          <p:cNvPr id="464" name="Google Shape;464;p32"/>
          <p:cNvPicPr preferRelativeResize="0"/>
          <p:nvPr/>
        </p:nvPicPr>
        <p:blipFill>
          <a:blip r:embed="rId4">
            <a:alphaModFix/>
          </a:blip>
          <a:stretch>
            <a:fillRect/>
          </a:stretch>
        </p:blipFill>
        <p:spPr>
          <a:xfrm>
            <a:off x="384675" y="1473025"/>
            <a:ext cx="8325201" cy="3533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68" name="Shape 468"/>
        <p:cNvGrpSpPr/>
        <p:nvPr/>
      </p:nvGrpSpPr>
      <p:grpSpPr>
        <a:xfrm>
          <a:off x="0" y="0"/>
          <a:ext cx="0" cy="0"/>
          <a:chOff x="0" y="0"/>
          <a:chExt cx="0" cy="0"/>
        </a:xfrm>
      </p:grpSpPr>
      <p:pic>
        <p:nvPicPr>
          <p:cNvPr id="469" name="Google Shape;469;p3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70" name="Google Shape;470;p33"/>
          <p:cNvSpPr txBox="1"/>
          <p:nvPr>
            <p:ph type="title"/>
          </p:nvPr>
        </p:nvSpPr>
        <p:spPr>
          <a:xfrm>
            <a:off x="1057125" y="236675"/>
            <a:ext cx="7848600" cy="115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000">
                <a:solidFill>
                  <a:srgbClr val="21DDF8"/>
                </a:solidFill>
              </a:rPr>
              <a:t>B</a:t>
            </a:r>
            <a:r>
              <a:rPr lang="es" sz="3000">
                <a:solidFill>
                  <a:srgbClr val="000000"/>
                </a:solidFill>
              </a:rPr>
              <a:t>URNDOWN CHART SPRINT 2</a:t>
            </a:r>
            <a:endParaRPr sz="3000">
              <a:solidFill>
                <a:srgbClr val="000000"/>
              </a:solidFill>
            </a:endParaRPr>
          </a:p>
        </p:txBody>
      </p:sp>
      <p:pic>
        <p:nvPicPr>
          <p:cNvPr id="471" name="Google Shape;471;p33"/>
          <p:cNvPicPr preferRelativeResize="0"/>
          <p:nvPr/>
        </p:nvPicPr>
        <p:blipFill>
          <a:blip r:embed="rId4">
            <a:alphaModFix/>
          </a:blip>
          <a:stretch>
            <a:fillRect/>
          </a:stretch>
        </p:blipFill>
        <p:spPr>
          <a:xfrm>
            <a:off x="1279375" y="1164050"/>
            <a:ext cx="6162625" cy="3250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75" name="Shape 475"/>
        <p:cNvGrpSpPr/>
        <p:nvPr/>
      </p:nvGrpSpPr>
      <p:grpSpPr>
        <a:xfrm>
          <a:off x="0" y="0"/>
          <a:ext cx="0" cy="0"/>
          <a:chOff x="0" y="0"/>
          <a:chExt cx="0" cy="0"/>
        </a:xfrm>
      </p:grpSpPr>
      <p:pic>
        <p:nvPicPr>
          <p:cNvPr id="476" name="Google Shape;476;p34"/>
          <p:cNvPicPr preferRelativeResize="0"/>
          <p:nvPr/>
        </p:nvPicPr>
        <p:blipFill rotWithShape="1">
          <a:blip r:embed="rId3">
            <a:alphaModFix/>
          </a:blip>
          <a:srcRect b="0" l="0" r="0" t="0"/>
          <a:stretch/>
        </p:blipFill>
        <p:spPr>
          <a:xfrm>
            <a:off x="76200" y="0"/>
            <a:ext cx="9144000" cy="5143500"/>
          </a:xfrm>
          <a:prstGeom prst="rect">
            <a:avLst/>
          </a:prstGeom>
          <a:noFill/>
          <a:ln>
            <a:noFill/>
          </a:ln>
        </p:spPr>
      </p:pic>
      <p:sp>
        <p:nvSpPr>
          <p:cNvPr id="477" name="Google Shape;477;p34"/>
          <p:cNvSpPr txBox="1"/>
          <p:nvPr>
            <p:ph type="title"/>
          </p:nvPr>
        </p:nvSpPr>
        <p:spPr>
          <a:xfrm>
            <a:off x="1133325" y="160475"/>
            <a:ext cx="7848600" cy="115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000">
                <a:solidFill>
                  <a:srgbClr val="21DDF8"/>
                </a:solidFill>
              </a:rPr>
              <a:t>B</a:t>
            </a:r>
            <a:r>
              <a:rPr lang="es" sz="3000">
                <a:solidFill>
                  <a:srgbClr val="000000"/>
                </a:solidFill>
              </a:rPr>
              <a:t>URNDOWN CHART ACUMULADO</a:t>
            </a:r>
            <a:endParaRPr sz="3000">
              <a:solidFill>
                <a:srgbClr val="000000"/>
              </a:solidFill>
            </a:endParaRPr>
          </a:p>
        </p:txBody>
      </p:sp>
      <p:pic>
        <p:nvPicPr>
          <p:cNvPr id="478" name="Google Shape;478;p34"/>
          <p:cNvPicPr preferRelativeResize="0"/>
          <p:nvPr/>
        </p:nvPicPr>
        <p:blipFill>
          <a:blip r:embed="rId4">
            <a:alphaModFix/>
          </a:blip>
          <a:stretch>
            <a:fillRect/>
          </a:stretch>
        </p:blipFill>
        <p:spPr>
          <a:xfrm>
            <a:off x="1065400" y="1079975"/>
            <a:ext cx="7013201" cy="3695050"/>
          </a:xfrm>
          <a:prstGeom prst="rect">
            <a:avLst/>
          </a:prstGeom>
          <a:noFill/>
          <a:ln>
            <a:noFill/>
          </a:ln>
        </p:spPr>
      </p:pic>
      <p:sp>
        <p:nvSpPr>
          <p:cNvPr id="479" name="Google Shape;479;p34"/>
          <p:cNvSpPr txBox="1"/>
          <p:nvPr>
            <p:ph type="title"/>
          </p:nvPr>
        </p:nvSpPr>
        <p:spPr>
          <a:xfrm>
            <a:off x="1133325" y="489650"/>
            <a:ext cx="7848600" cy="115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800">
                <a:solidFill>
                  <a:srgbClr val="21DDF8"/>
                </a:solidFill>
              </a:rPr>
              <a:t>S</a:t>
            </a:r>
            <a:r>
              <a:rPr lang="es" sz="1800">
                <a:solidFill>
                  <a:srgbClr val="000000"/>
                </a:solidFill>
              </a:rPr>
              <a:t>PRINT 1 - SPRINT 2</a:t>
            </a:r>
            <a:endParaRPr sz="18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pic>
        <p:nvPicPr>
          <p:cNvPr id="484" name="Google Shape;484;p35"/>
          <p:cNvPicPr preferRelativeResize="0"/>
          <p:nvPr/>
        </p:nvPicPr>
        <p:blipFill>
          <a:blip r:embed="rId4">
            <a:alphaModFix/>
          </a:blip>
          <a:stretch>
            <a:fillRect/>
          </a:stretch>
        </p:blipFill>
        <p:spPr>
          <a:xfrm>
            <a:off x="5756" y="0"/>
            <a:ext cx="9143969" cy="5143500"/>
          </a:xfrm>
          <a:prstGeom prst="rect">
            <a:avLst/>
          </a:prstGeom>
          <a:noFill/>
          <a:ln>
            <a:noFill/>
          </a:ln>
        </p:spPr>
      </p:pic>
      <p:sp>
        <p:nvSpPr>
          <p:cNvPr id="485" name="Google Shape;485;p35"/>
          <p:cNvSpPr txBox="1"/>
          <p:nvPr>
            <p:ph type="title"/>
          </p:nvPr>
        </p:nvSpPr>
        <p:spPr>
          <a:xfrm>
            <a:off x="1048350" y="2577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21DDF8"/>
                </a:solidFill>
              </a:rPr>
              <a:t>H</a:t>
            </a:r>
            <a:r>
              <a:rPr lang="es">
                <a:solidFill>
                  <a:srgbClr val="000000"/>
                </a:solidFill>
              </a:rPr>
              <a:t>ORAS </a:t>
            </a:r>
            <a:endParaRPr>
              <a:solidFill>
                <a:srgbClr val="000000"/>
              </a:solidFill>
            </a:endParaRPr>
          </a:p>
        </p:txBody>
      </p:sp>
      <p:pic>
        <p:nvPicPr>
          <p:cNvPr id="486" name="Google Shape;486;p35"/>
          <p:cNvPicPr preferRelativeResize="0"/>
          <p:nvPr/>
        </p:nvPicPr>
        <p:blipFill>
          <a:blip r:embed="rId5">
            <a:alphaModFix/>
          </a:blip>
          <a:stretch>
            <a:fillRect/>
          </a:stretch>
        </p:blipFill>
        <p:spPr>
          <a:xfrm>
            <a:off x="1097800" y="813100"/>
            <a:ext cx="7109275" cy="4201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90" name="Shape 490"/>
        <p:cNvGrpSpPr/>
        <p:nvPr/>
      </p:nvGrpSpPr>
      <p:grpSpPr>
        <a:xfrm>
          <a:off x="0" y="0"/>
          <a:ext cx="0" cy="0"/>
          <a:chOff x="0" y="0"/>
          <a:chExt cx="0" cy="0"/>
        </a:xfrm>
      </p:grpSpPr>
      <p:pic>
        <p:nvPicPr>
          <p:cNvPr id="491" name="Google Shape;491;p3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92" name="Google Shape;492;p36"/>
          <p:cNvSpPr txBox="1"/>
          <p:nvPr>
            <p:ph type="title"/>
          </p:nvPr>
        </p:nvSpPr>
        <p:spPr>
          <a:xfrm>
            <a:off x="1057125" y="236675"/>
            <a:ext cx="7848600" cy="63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3000">
                <a:solidFill>
                  <a:srgbClr val="21DDF8"/>
                </a:solidFill>
              </a:rPr>
              <a:t>E</a:t>
            </a:r>
            <a:r>
              <a:rPr lang="es" sz="3000">
                <a:solidFill>
                  <a:srgbClr val="000000"/>
                </a:solidFill>
              </a:rPr>
              <a:t>STIMACIÓN</a:t>
            </a:r>
            <a:endParaRPr sz="3000">
              <a:solidFill>
                <a:srgbClr val="000000"/>
              </a:solidFill>
            </a:endParaRPr>
          </a:p>
        </p:txBody>
      </p:sp>
      <p:pic>
        <p:nvPicPr>
          <p:cNvPr id="493" name="Google Shape;493;p36"/>
          <p:cNvPicPr preferRelativeResize="0"/>
          <p:nvPr/>
        </p:nvPicPr>
        <p:blipFill>
          <a:blip r:embed="rId4">
            <a:alphaModFix/>
          </a:blip>
          <a:stretch>
            <a:fillRect/>
          </a:stretch>
        </p:blipFill>
        <p:spPr>
          <a:xfrm>
            <a:off x="101588" y="1858990"/>
            <a:ext cx="8940824" cy="1425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97" name="Shape 497"/>
        <p:cNvGrpSpPr/>
        <p:nvPr/>
      </p:nvGrpSpPr>
      <p:grpSpPr>
        <a:xfrm>
          <a:off x="0" y="0"/>
          <a:ext cx="0" cy="0"/>
          <a:chOff x="0" y="0"/>
          <a:chExt cx="0" cy="0"/>
        </a:xfrm>
      </p:grpSpPr>
      <p:pic>
        <p:nvPicPr>
          <p:cNvPr id="498" name="Google Shape;498;p3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99" name="Google Shape;499;p37"/>
          <p:cNvSpPr txBox="1"/>
          <p:nvPr>
            <p:ph type="title"/>
          </p:nvPr>
        </p:nvSpPr>
        <p:spPr>
          <a:xfrm>
            <a:off x="1057125" y="236675"/>
            <a:ext cx="7848600" cy="63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3000">
                <a:solidFill>
                  <a:srgbClr val="21DDF8"/>
                </a:solidFill>
              </a:rPr>
              <a:t>E</a:t>
            </a:r>
            <a:r>
              <a:rPr lang="es" sz="3000">
                <a:solidFill>
                  <a:srgbClr val="000000"/>
                </a:solidFill>
              </a:rPr>
              <a:t>STIMACIÓN</a:t>
            </a:r>
            <a:endParaRPr sz="3000">
              <a:solidFill>
                <a:srgbClr val="000000"/>
              </a:solidFill>
            </a:endParaRPr>
          </a:p>
        </p:txBody>
      </p:sp>
      <p:pic>
        <p:nvPicPr>
          <p:cNvPr id="500" name="Google Shape;500;p37"/>
          <p:cNvPicPr preferRelativeResize="0"/>
          <p:nvPr/>
        </p:nvPicPr>
        <p:blipFill>
          <a:blip r:embed="rId4">
            <a:alphaModFix/>
          </a:blip>
          <a:stretch>
            <a:fillRect/>
          </a:stretch>
        </p:blipFill>
        <p:spPr>
          <a:xfrm>
            <a:off x="1175700" y="796350"/>
            <a:ext cx="6503000" cy="4141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04" name="Shape 504"/>
        <p:cNvGrpSpPr/>
        <p:nvPr/>
      </p:nvGrpSpPr>
      <p:grpSpPr>
        <a:xfrm>
          <a:off x="0" y="0"/>
          <a:ext cx="0" cy="0"/>
          <a:chOff x="0" y="0"/>
          <a:chExt cx="0" cy="0"/>
        </a:xfrm>
      </p:grpSpPr>
      <p:pic>
        <p:nvPicPr>
          <p:cNvPr id="505" name="Google Shape;505;p3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06" name="Google Shape;506;p38"/>
          <p:cNvSpPr txBox="1"/>
          <p:nvPr>
            <p:ph type="title"/>
          </p:nvPr>
        </p:nvSpPr>
        <p:spPr>
          <a:xfrm>
            <a:off x="1057125" y="236675"/>
            <a:ext cx="7848600" cy="63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3000">
                <a:solidFill>
                  <a:srgbClr val="21DDF8"/>
                </a:solidFill>
              </a:rPr>
              <a:t>C</a:t>
            </a:r>
            <a:r>
              <a:rPr lang="es" sz="3000">
                <a:solidFill>
                  <a:srgbClr val="000000"/>
                </a:solidFill>
              </a:rPr>
              <a:t>OSTOS</a:t>
            </a:r>
            <a:endParaRPr sz="3000">
              <a:solidFill>
                <a:srgbClr val="000000"/>
              </a:solidFill>
            </a:endParaRPr>
          </a:p>
        </p:txBody>
      </p:sp>
      <p:pic>
        <p:nvPicPr>
          <p:cNvPr id="507" name="Google Shape;507;p38"/>
          <p:cNvPicPr preferRelativeResize="0"/>
          <p:nvPr/>
        </p:nvPicPr>
        <p:blipFill>
          <a:blip r:embed="rId4">
            <a:alphaModFix/>
          </a:blip>
          <a:stretch>
            <a:fillRect/>
          </a:stretch>
        </p:blipFill>
        <p:spPr>
          <a:xfrm>
            <a:off x="888992" y="1497375"/>
            <a:ext cx="7084933" cy="3470176"/>
          </a:xfrm>
          <a:prstGeom prst="rect">
            <a:avLst/>
          </a:prstGeom>
          <a:noFill/>
          <a:ln>
            <a:noFill/>
          </a:ln>
        </p:spPr>
      </p:pic>
      <p:sp>
        <p:nvSpPr>
          <p:cNvPr id="508" name="Google Shape;508;p38"/>
          <p:cNvSpPr txBox="1"/>
          <p:nvPr/>
        </p:nvSpPr>
        <p:spPr>
          <a:xfrm>
            <a:off x="955775" y="1028875"/>
            <a:ext cx="40200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latin typeface="Maven Pro"/>
                <a:ea typeface="Maven Pro"/>
                <a:cs typeface="Maven Pro"/>
                <a:sym typeface="Maven Pro"/>
              </a:rPr>
              <a:t>Presupuesto total: $65.000</a:t>
            </a:r>
            <a:endParaRPr b="1" sz="1300">
              <a:latin typeface="Maven Pro"/>
              <a:ea typeface="Maven Pro"/>
              <a:cs typeface="Maven Pro"/>
              <a:sym typeface="Maven Pro"/>
            </a:endParaRPr>
          </a:p>
        </p:txBody>
      </p:sp>
      <p:sp>
        <p:nvSpPr>
          <p:cNvPr id="509" name="Google Shape;509;p38"/>
          <p:cNvSpPr txBox="1"/>
          <p:nvPr/>
        </p:nvSpPr>
        <p:spPr>
          <a:xfrm>
            <a:off x="4613375" y="1028875"/>
            <a:ext cx="40200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00">
                <a:latin typeface="Maven Pro"/>
                <a:ea typeface="Maven Pro"/>
                <a:cs typeface="Maven Pro"/>
                <a:sym typeface="Maven Pro"/>
              </a:rPr>
              <a:t>Presupuesto utilizado: $11.012</a:t>
            </a:r>
            <a:endParaRPr b="1" sz="1300">
              <a:latin typeface="Maven Pro"/>
              <a:ea typeface="Maven Pro"/>
              <a:cs typeface="Maven Pro"/>
              <a:sym typeface="Maven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p39"/>
          <p:cNvSpPr txBox="1"/>
          <p:nvPr>
            <p:ph type="title"/>
          </p:nvPr>
        </p:nvSpPr>
        <p:spPr>
          <a:xfrm>
            <a:off x="1032775" y="1971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720">
                <a:solidFill>
                  <a:srgbClr val="21DDF8"/>
                </a:solidFill>
              </a:rPr>
              <a:t>P</a:t>
            </a:r>
            <a:r>
              <a:rPr lang="es" sz="1720">
                <a:solidFill>
                  <a:srgbClr val="000000"/>
                </a:solidFill>
              </a:rPr>
              <a:t>LAN DE ENTREGABLES</a:t>
            </a:r>
            <a:br>
              <a:rPr lang="es" sz="1720">
                <a:solidFill>
                  <a:srgbClr val="000000"/>
                </a:solidFill>
              </a:rPr>
            </a:br>
            <a:r>
              <a:rPr lang="es" sz="1720">
                <a:solidFill>
                  <a:srgbClr val="21DDF8"/>
                </a:solidFill>
              </a:rPr>
              <a:t>R</a:t>
            </a:r>
            <a:r>
              <a:rPr lang="es" sz="1720">
                <a:solidFill>
                  <a:srgbClr val="0D1117"/>
                </a:solidFill>
              </a:rPr>
              <a:t>F3</a:t>
            </a:r>
            <a:endParaRPr sz="1720">
              <a:solidFill>
                <a:srgbClr val="0D1117"/>
              </a:solidFill>
            </a:endParaRPr>
          </a:p>
        </p:txBody>
      </p:sp>
      <p:pic>
        <p:nvPicPr>
          <p:cNvPr id="515" name="Google Shape;515;p39"/>
          <p:cNvPicPr preferRelativeResize="0"/>
          <p:nvPr/>
        </p:nvPicPr>
        <p:blipFill>
          <a:blip r:embed="rId4">
            <a:alphaModFix/>
          </a:blip>
          <a:stretch>
            <a:fillRect/>
          </a:stretch>
        </p:blipFill>
        <p:spPr>
          <a:xfrm>
            <a:off x="4622307" y="1073416"/>
            <a:ext cx="2005082" cy="3971159"/>
          </a:xfrm>
          <a:prstGeom prst="rect">
            <a:avLst/>
          </a:prstGeom>
          <a:noFill/>
          <a:ln>
            <a:noFill/>
          </a:ln>
        </p:spPr>
      </p:pic>
      <p:pic>
        <p:nvPicPr>
          <p:cNvPr id="516" name="Google Shape;516;p39"/>
          <p:cNvPicPr preferRelativeResize="0"/>
          <p:nvPr/>
        </p:nvPicPr>
        <p:blipFill>
          <a:blip r:embed="rId5">
            <a:alphaModFix/>
          </a:blip>
          <a:stretch>
            <a:fillRect/>
          </a:stretch>
        </p:blipFill>
        <p:spPr>
          <a:xfrm>
            <a:off x="6773522" y="918542"/>
            <a:ext cx="1989478" cy="3971159"/>
          </a:xfrm>
          <a:prstGeom prst="rect">
            <a:avLst/>
          </a:prstGeom>
          <a:noFill/>
          <a:ln>
            <a:noFill/>
          </a:ln>
        </p:spPr>
      </p:pic>
      <p:pic>
        <p:nvPicPr>
          <p:cNvPr id="517" name="Google Shape;517;p39"/>
          <p:cNvPicPr preferRelativeResize="0"/>
          <p:nvPr/>
        </p:nvPicPr>
        <p:blipFill>
          <a:blip r:embed="rId6">
            <a:alphaModFix/>
          </a:blip>
          <a:stretch>
            <a:fillRect/>
          </a:stretch>
        </p:blipFill>
        <p:spPr>
          <a:xfrm>
            <a:off x="388900" y="910100"/>
            <a:ext cx="1973874" cy="3947754"/>
          </a:xfrm>
          <a:prstGeom prst="rect">
            <a:avLst/>
          </a:prstGeom>
          <a:noFill/>
          <a:ln>
            <a:noFill/>
          </a:ln>
        </p:spPr>
      </p:pic>
      <p:pic>
        <p:nvPicPr>
          <p:cNvPr id="518" name="Google Shape;518;p39"/>
          <p:cNvPicPr preferRelativeResize="0"/>
          <p:nvPr/>
        </p:nvPicPr>
        <p:blipFill rotWithShape="1">
          <a:blip r:embed="rId7">
            <a:alphaModFix/>
          </a:blip>
          <a:srcRect b="0" l="-133459" r="133459" t="0"/>
          <a:stretch/>
        </p:blipFill>
        <p:spPr>
          <a:xfrm>
            <a:off x="2655675" y="201913"/>
            <a:ext cx="2438400" cy="4838700"/>
          </a:xfrm>
          <a:prstGeom prst="rect">
            <a:avLst/>
          </a:prstGeom>
          <a:noFill/>
          <a:ln>
            <a:noFill/>
          </a:ln>
        </p:spPr>
      </p:pic>
      <p:pic>
        <p:nvPicPr>
          <p:cNvPr id="519" name="Google Shape;519;p39"/>
          <p:cNvPicPr preferRelativeResize="0"/>
          <p:nvPr/>
        </p:nvPicPr>
        <p:blipFill>
          <a:blip r:embed="rId7">
            <a:alphaModFix/>
          </a:blip>
          <a:stretch>
            <a:fillRect/>
          </a:stretch>
        </p:blipFill>
        <p:spPr>
          <a:xfrm>
            <a:off x="2500746" y="1077315"/>
            <a:ext cx="1997280" cy="39633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sp>
        <p:nvSpPr>
          <p:cNvPr id="524" name="Google Shape;524;p40"/>
          <p:cNvSpPr txBox="1"/>
          <p:nvPr>
            <p:ph type="title"/>
          </p:nvPr>
        </p:nvSpPr>
        <p:spPr>
          <a:xfrm>
            <a:off x="1032775" y="197150"/>
            <a:ext cx="7030500" cy="57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720">
                <a:solidFill>
                  <a:srgbClr val="21DDF8"/>
                </a:solidFill>
              </a:rPr>
              <a:t>P</a:t>
            </a:r>
            <a:r>
              <a:rPr lang="es" sz="1720">
                <a:solidFill>
                  <a:srgbClr val="000000"/>
                </a:solidFill>
              </a:rPr>
              <a:t>ROBLEMAS ENCONTRADOS</a:t>
            </a:r>
            <a:endParaRPr sz="1720">
              <a:solidFill>
                <a:srgbClr val="000000"/>
              </a:solidFill>
            </a:endParaRPr>
          </a:p>
        </p:txBody>
      </p:sp>
      <p:pic>
        <p:nvPicPr>
          <p:cNvPr id="525" name="Google Shape;525;p40"/>
          <p:cNvPicPr preferRelativeResize="0"/>
          <p:nvPr/>
        </p:nvPicPr>
        <p:blipFill rotWithShape="1">
          <a:blip r:embed="rId4">
            <a:alphaModFix/>
          </a:blip>
          <a:srcRect b="0" l="-133459" r="133459" t="0"/>
          <a:stretch/>
        </p:blipFill>
        <p:spPr>
          <a:xfrm>
            <a:off x="2655675" y="201913"/>
            <a:ext cx="2438400" cy="4838700"/>
          </a:xfrm>
          <a:prstGeom prst="rect">
            <a:avLst/>
          </a:prstGeom>
          <a:noFill/>
          <a:ln>
            <a:noFill/>
          </a:ln>
        </p:spPr>
      </p:pic>
      <p:sp>
        <p:nvSpPr>
          <p:cNvPr id="526" name="Google Shape;526;p40"/>
          <p:cNvSpPr txBox="1"/>
          <p:nvPr/>
        </p:nvSpPr>
        <p:spPr>
          <a:xfrm>
            <a:off x="924075" y="1353075"/>
            <a:ext cx="5901600" cy="1048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Organización de las tareas:</a:t>
            </a:r>
            <a:endParaRPr b="1" sz="1700">
              <a:solidFill>
                <a:schemeClr val="lt1"/>
              </a:solidFill>
              <a:latin typeface="Maven Pro"/>
              <a:ea typeface="Maven Pro"/>
              <a:cs typeface="Maven Pro"/>
              <a:sym typeface="Maven Pro"/>
            </a:endParaRPr>
          </a:p>
          <a:p>
            <a:pPr indent="-336550" lvl="1" marL="9144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Plan de ejecución</a:t>
            </a:r>
            <a:endParaRPr b="1" sz="1700">
              <a:solidFill>
                <a:schemeClr val="lt1"/>
              </a:solidFill>
              <a:latin typeface="Maven Pro"/>
              <a:ea typeface="Maven Pro"/>
              <a:cs typeface="Maven Pro"/>
              <a:sym typeface="Maven Pro"/>
            </a:endParaRPr>
          </a:p>
          <a:p>
            <a:pPr indent="-336550" lvl="1" marL="9144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Ritmo acelerado</a:t>
            </a:r>
            <a:endParaRPr b="1" sz="1700">
              <a:solidFill>
                <a:schemeClr val="lt1"/>
              </a:solidFill>
              <a:latin typeface="Maven Pro"/>
              <a:ea typeface="Maven Pro"/>
              <a:cs typeface="Maven Pro"/>
              <a:sym typeface="Maven Pro"/>
            </a:endParaRPr>
          </a:p>
        </p:txBody>
      </p:sp>
      <p:sp>
        <p:nvSpPr>
          <p:cNvPr id="527" name="Google Shape;527;p40"/>
          <p:cNvSpPr txBox="1"/>
          <p:nvPr/>
        </p:nvSpPr>
        <p:spPr>
          <a:xfrm>
            <a:off x="924075" y="2705675"/>
            <a:ext cx="5901600" cy="1048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Experiencia en nuevas tecnologías</a:t>
            </a:r>
            <a:r>
              <a:rPr b="1" lang="es" sz="1700">
                <a:solidFill>
                  <a:schemeClr val="lt1"/>
                </a:solidFill>
                <a:latin typeface="Maven Pro"/>
                <a:ea typeface="Maven Pro"/>
                <a:cs typeface="Maven Pro"/>
                <a:sym typeface="Maven Pro"/>
              </a:rPr>
              <a:t>:</a:t>
            </a:r>
            <a:endParaRPr b="1" sz="1700">
              <a:solidFill>
                <a:schemeClr val="lt1"/>
              </a:solidFill>
              <a:latin typeface="Maven Pro"/>
              <a:ea typeface="Maven Pro"/>
              <a:cs typeface="Maven Pro"/>
              <a:sym typeface="Maven Pro"/>
            </a:endParaRPr>
          </a:p>
          <a:p>
            <a:pPr indent="-336550" lvl="1" marL="9144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Desafío para el equipo</a:t>
            </a:r>
            <a:endParaRPr b="1" sz="1700">
              <a:solidFill>
                <a:schemeClr val="lt1"/>
              </a:solidFill>
              <a:latin typeface="Maven Pro"/>
              <a:ea typeface="Maven Pro"/>
              <a:cs typeface="Maven Pro"/>
              <a:sym typeface="Maven Pro"/>
            </a:endParaRPr>
          </a:p>
          <a:p>
            <a:pPr indent="-336550" lvl="1" marL="9144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Menor eficiencia</a:t>
            </a:r>
            <a:endParaRPr sz="1300">
              <a:solidFill>
                <a:schemeClr val="dk2"/>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p41"/>
          <p:cNvSpPr txBox="1"/>
          <p:nvPr>
            <p:ph type="title"/>
          </p:nvPr>
        </p:nvSpPr>
        <p:spPr>
          <a:xfrm>
            <a:off x="1032775" y="197150"/>
            <a:ext cx="7030500" cy="57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720">
                <a:solidFill>
                  <a:srgbClr val="21DDF8"/>
                </a:solidFill>
              </a:rPr>
              <a:t>L</a:t>
            </a:r>
            <a:r>
              <a:rPr lang="es" sz="1720">
                <a:solidFill>
                  <a:srgbClr val="000000"/>
                </a:solidFill>
              </a:rPr>
              <a:t>ECCIONES APRENDIDAS</a:t>
            </a:r>
            <a:endParaRPr sz="1720">
              <a:solidFill>
                <a:srgbClr val="000000"/>
              </a:solidFill>
            </a:endParaRPr>
          </a:p>
        </p:txBody>
      </p:sp>
      <p:pic>
        <p:nvPicPr>
          <p:cNvPr id="533" name="Google Shape;533;p41"/>
          <p:cNvPicPr preferRelativeResize="0"/>
          <p:nvPr/>
        </p:nvPicPr>
        <p:blipFill rotWithShape="1">
          <a:blip r:embed="rId4">
            <a:alphaModFix/>
          </a:blip>
          <a:srcRect b="0" l="-133459" r="133459" t="0"/>
          <a:stretch/>
        </p:blipFill>
        <p:spPr>
          <a:xfrm>
            <a:off x="2655675" y="201913"/>
            <a:ext cx="2438400" cy="4838700"/>
          </a:xfrm>
          <a:prstGeom prst="rect">
            <a:avLst/>
          </a:prstGeom>
          <a:noFill/>
          <a:ln>
            <a:noFill/>
          </a:ln>
        </p:spPr>
      </p:pic>
      <p:sp>
        <p:nvSpPr>
          <p:cNvPr id="534" name="Google Shape;534;p41"/>
          <p:cNvSpPr txBox="1"/>
          <p:nvPr/>
        </p:nvSpPr>
        <p:spPr>
          <a:xfrm>
            <a:off x="924075" y="1353075"/>
            <a:ext cx="5901600" cy="1349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Planificación y gestión de proyecto</a:t>
            </a:r>
            <a:r>
              <a:rPr b="1" lang="es" sz="1700">
                <a:solidFill>
                  <a:schemeClr val="lt1"/>
                </a:solidFill>
                <a:latin typeface="Maven Pro"/>
                <a:ea typeface="Maven Pro"/>
                <a:cs typeface="Maven Pro"/>
                <a:sym typeface="Maven Pro"/>
              </a:rPr>
              <a:t>:</a:t>
            </a:r>
            <a:endParaRPr b="1" sz="1700">
              <a:solidFill>
                <a:schemeClr val="lt1"/>
              </a:solidFill>
              <a:latin typeface="Maven Pro"/>
              <a:ea typeface="Maven Pro"/>
              <a:cs typeface="Maven Pro"/>
              <a:sym typeface="Maven Pro"/>
            </a:endParaRPr>
          </a:p>
          <a:p>
            <a:pPr indent="-336550" lvl="1" marL="9144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Definición de objetivos y alcance</a:t>
            </a:r>
            <a:endParaRPr b="1" sz="1700">
              <a:solidFill>
                <a:schemeClr val="lt1"/>
              </a:solidFill>
              <a:latin typeface="Maven Pro"/>
              <a:ea typeface="Maven Pro"/>
              <a:cs typeface="Maven Pro"/>
              <a:sym typeface="Maven Pro"/>
            </a:endParaRPr>
          </a:p>
          <a:p>
            <a:pPr indent="-336550" lvl="1" marL="9144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Gestión anticipada de riesgos y cambios</a:t>
            </a:r>
            <a:endParaRPr b="1" sz="1700">
              <a:solidFill>
                <a:schemeClr val="lt1"/>
              </a:solidFill>
              <a:latin typeface="Maven Pro"/>
              <a:ea typeface="Maven Pro"/>
              <a:cs typeface="Maven Pro"/>
              <a:sym typeface="Maven Pro"/>
            </a:endParaRPr>
          </a:p>
          <a:p>
            <a:pPr indent="-336550" lvl="1" marL="9144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Optimizar recursos</a:t>
            </a:r>
            <a:endParaRPr b="1" sz="1700">
              <a:solidFill>
                <a:schemeClr val="lt1"/>
              </a:solidFill>
              <a:latin typeface="Maven Pro"/>
              <a:ea typeface="Maven Pro"/>
              <a:cs typeface="Maven Pro"/>
              <a:sym typeface="Maven Pro"/>
            </a:endParaRPr>
          </a:p>
        </p:txBody>
      </p:sp>
      <p:sp>
        <p:nvSpPr>
          <p:cNvPr id="535" name="Google Shape;535;p41"/>
          <p:cNvSpPr txBox="1"/>
          <p:nvPr/>
        </p:nvSpPr>
        <p:spPr>
          <a:xfrm>
            <a:off x="1032775" y="2920725"/>
            <a:ext cx="5901600" cy="1349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Comunicación del equipo</a:t>
            </a:r>
            <a:r>
              <a:rPr b="1" lang="es" sz="1700">
                <a:solidFill>
                  <a:schemeClr val="lt1"/>
                </a:solidFill>
                <a:latin typeface="Maven Pro"/>
                <a:ea typeface="Maven Pro"/>
                <a:cs typeface="Maven Pro"/>
                <a:sym typeface="Maven Pro"/>
              </a:rPr>
              <a:t>:</a:t>
            </a:r>
            <a:endParaRPr b="1" sz="1700">
              <a:solidFill>
                <a:schemeClr val="lt1"/>
              </a:solidFill>
              <a:latin typeface="Maven Pro"/>
              <a:ea typeface="Maven Pro"/>
              <a:cs typeface="Maven Pro"/>
              <a:sym typeface="Maven Pro"/>
            </a:endParaRPr>
          </a:p>
          <a:p>
            <a:pPr indent="-336550" lvl="1" marL="9144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Abierta y transparente</a:t>
            </a:r>
            <a:endParaRPr b="1" sz="1700">
              <a:solidFill>
                <a:schemeClr val="lt1"/>
              </a:solidFill>
              <a:latin typeface="Maven Pro"/>
              <a:ea typeface="Maven Pro"/>
              <a:cs typeface="Maven Pro"/>
              <a:sym typeface="Maven Pro"/>
            </a:endParaRPr>
          </a:p>
          <a:p>
            <a:pPr indent="-336550" lvl="1" marL="9144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Sincronización del equipo</a:t>
            </a:r>
            <a:endParaRPr b="1" sz="1700">
              <a:solidFill>
                <a:schemeClr val="lt1"/>
              </a:solidFill>
              <a:latin typeface="Maven Pro"/>
              <a:ea typeface="Maven Pro"/>
              <a:cs typeface="Maven Pro"/>
              <a:sym typeface="Maven Pro"/>
            </a:endParaRPr>
          </a:p>
          <a:p>
            <a:pPr indent="-336550" lvl="1" marL="91440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Colaboración efectiva</a:t>
            </a:r>
            <a:endParaRPr b="1" sz="1700">
              <a:solidFill>
                <a:schemeClr val="lt1"/>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297" name="Shape 297"/>
        <p:cNvGrpSpPr/>
        <p:nvPr/>
      </p:nvGrpSpPr>
      <p:grpSpPr>
        <a:xfrm>
          <a:off x="0" y="0"/>
          <a:ext cx="0" cy="0"/>
          <a:chOff x="0" y="0"/>
          <a:chExt cx="0" cy="0"/>
        </a:xfrm>
      </p:grpSpPr>
      <p:pic>
        <p:nvPicPr>
          <p:cNvPr id="298" name="Google Shape;298;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9" name="Google Shape;299;p15"/>
          <p:cNvSpPr txBox="1"/>
          <p:nvPr>
            <p:ph type="title"/>
          </p:nvPr>
        </p:nvSpPr>
        <p:spPr>
          <a:xfrm>
            <a:off x="1075200" y="293775"/>
            <a:ext cx="7030500" cy="999300"/>
          </a:xfrm>
          <a:prstGeom prst="rect">
            <a:avLst/>
          </a:prstGeom>
          <a:effectLst>
            <a:outerShdw blurRad="71438" rotWithShape="0" algn="bl" dir="5400000" dist="19050">
              <a:srgbClr val="000000"/>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s" sz="2300">
                <a:solidFill>
                  <a:srgbClr val="21DDF8"/>
                </a:solidFill>
              </a:rPr>
              <a:t>WBS</a:t>
            </a:r>
            <a:endParaRPr sz="2300">
              <a:solidFill>
                <a:srgbClr val="21DDF8"/>
              </a:solidFill>
            </a:endParaRPr>
          </a:p>
        </p:txBody>
      </p:sp>
      <p:sp>
        <p:nvSpPr>
          <p:cNvPr id="300" name="Google Shape;300;p15"/>
          <p:cNvSpPr txBox="1"/>
          <p:nvPr/>
        </p:nvSpPr>
        <p:spPr>
          <a:xfrm>
            <a:off x="-105725" y="1293075"/>
            <a:ext cx="3006900" cy="2832300"/>
          </a:xfrm>
          <a:prstGeom prst="rect">
            <a:avLst/>
          </a:prstGeom>
          <a:noFill/>
          <a:ln>
            <a:noFill/>
          </a:ln>
          <a:effectLst>
            <a:outerShdw blurRad="57150" rotWithShape="0" algn="bl" dir="4080000" dist="28575">
              <a:srgbClr val="000000"/>
            </a:outerShdw>
          </a:effectLst>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Control de calidad</a:t>
            </a:r>
            <a:endParaRPr b="1"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Buscador de usuario</a:t>
            </a:r>
            <a:endParaRPr b="1"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Mensaje del sistema</a:t>
            </a:r>
            <a:endParaRPr b="1" sz="1700">
              <a:solidFill>
                <a:schemeClr val="lt1"/>
              </a:solidFill>
              <a:latin typeface="Nunito"/>
              <a:ea typeface="Nunito"/>
              <a:cs typeface="Nunito"/>
              <a:sym typeface="Nunito"/>
            </a:endParaRPr>
          </a:p>
          <a:p>
            <a:pPr indent="-336550" lvl="0" marL="457200" rtl="0" algn="l">
              <a:lnSpc>
                <a:spcPct val="150000"/>
              </a:lnSpc>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Gestión de cuenta</a:t>
            </a:r>
            <a:endParaRPr b="1" sz="1700">
              <a:solidFill>
                <a:schemeClr val="lt1"/>
              </a:solidFill>
              <a:latin typeface="Nunito"/>
              <a:ea typeface="Nunito"/>
              <a:cs typeface="Nunito"/>
              <a:sym typeface="Nunito"/>
            </a:endParaRPr>
          </a:p>
          <a:p>
            <a:pPr indent="-342900" lvl="0" marL="457200" rtl="0" algn="l">
              <a:lnSpc>
                <a:spcPct val="150000"/>
              </a:lnSpc>
              <a:spcBef>
                <a:spcPts val="0"/>
              </a:spcBef>
              <a:spcAft>
                <a:spcPts val="0"/>
              </a:spcAft>
              <a:buClr>
                <a:schemeClr val="lt1"/>
              </a:buClr>
              <a:buSzPts val="1800"/>
              <a:buFont typeface="Nunito"/>
              <a:buChar char="●"/>
            </a:pPr>
            <a:r>
              <a:rPr b="1" lang="es" sz="1700">
                <a:solidFill>
                  <a:schemeClr val="lt1"/>
                </a:solidFill>
                <a:latin typeface="Nunito"/>
                <a:ea typeface="Nunito"/>
                <a:cs typeface="Nunito"/>
                <a:sym typeface="Nunito"/>
              </a:rPr>
              <a:t>Presentación</a:t>
            </a:r>
            <a:r>
              <a:rPr b="1" lang="es" sz="1800">
                <a:solidFill>
                  <a:schemeClr val="lt1"/>
                </a:solidFill>
                <a:latin typeface="Nunito"/>
                <a:ea typeface="Nunito"/>
                <a:cs typeface="Nunito"/>
                <a:sym typeface="Nunito"/>
              </a:rPr>
              <a:t> </a:t>
            </a:r>
            <a:endParaRPr b="1" sz="1800">
              <a:solidFill>
                <a:schemeClr val="lt1"/>
              </a:solidFill>
              <a:latin typeface="Nunito"/>
              <a:ea typeface="Nunito"/>
              <a:cs typeface="Nunito"/>
              <a:sym typeface="Nunito"/>
            </a:endParaRPr>
          </a:p>
          <a:p>
            <a:pPr indent="0" lvl="0" marL="457200" rtl="0" algn="l">
              <a:lnSpc>
                <a:spcPct val="150000"/>
              </a:lnSpc>
              <a:spcBef>
                <a:spcPts val="0"/>
              </a:spcBef>
              <a:spcAft>
                <a:spcPts val="0"/>
              </a:spcAft>
              <a:buNone/>
            </a:pPr>
            <a:r>
              <a:t/>
            </a:r>
            <a:endParaRPr b="1" sz="1800">
              <a:solidFill>
                <a:schemeClr val="lt1"/>
              </a:solidFill>
              <a:latin typeface="Nunito"/>
              <a:ea typeface="Nunito"/>
              <a:cs typeface="Nunito"/>
              <a:sym typeface="Nunito"/>
            </a:endParaRPr>
          </a:p>
          <a:p>
            <a:pPr indent="0" lvl="0" marL="457200" rtl="0" algn="l">
              <a:spcBef>
                <a:spcPts val="0"/>
              </a:spcBef>
              <a:spcAft>
                <a:spcPts val="0"/>
              </a:spcAft>
              <a:buNone/>
            </a:pPr>
            <a:r>
              <a:t/>
            </a:r>
            <a:endParaRPr sz="1600">
              <a:solidFill>
                <a:srgbClr val="424242"/>
              </a:solidFill>
              <a:latin typeface="Nunito"/>
              <a:ea typeface="Nunito"/>
              <a:cs typeface="Nunito"/>
              <a:sym typeface="Nunito"/>
            </a:endParaRPr>
          </a:p>
        </p:txBody>
      </p:sp>
      <p:pic>
        <p:nvPicPr>
          <p:cNvPr id="301" name="Google Shape;301;p15"/>
          <p:cNvPicPr preferRelativeResize="0"/>
          <p:nvPr/>
        </p:nvPicPr>
        <p:blipFill>
          <a:blip r:embed="rId4">
            <a:alphaModFix/>
          </a:blip>
          <a:stretch>
            <a:fillRect/>
          </a:stretch>
        </p:blipFill>
        <p:spPr>
          <a:xfrm>
            <a:off x="2989425" y="87075"/>
            <a:ext cx="5768501" cy="4969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39" name="Shape 539"/>
        <p:cNvGrpSpPr/>
        <p:nvPr/>
      </p:nvGrpSpPr>
      <p:grpSpPr>
        <a:xfrm>
          <a:off x="0" y="0"/>
          <a:ext cx="0" cy="0"/>
          <a:chOff x="0" y="0"/>
          <a:chExt cx="0" cy="0"/>
        </a:xfrm>
      </p:grpSpPr>
      <p:pic>
        <p:nvPicPr>
          <p:cNvPr id="540" name="Google Shape;540;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541" name="Google Shape;541;p42"/>
          <p:cNvSpPr txBox="1"/>
          <p:nvPr>
            <p:ph type="title"/>
          </p:nvPr>
        </p:nvSpPr>
        <p:spPr>
          <a:xfrm>
            <a:off x="3148025" y="1256700"/>
            <a:ext cx="7030500" cy="2020500"/>
          </a:xfrm>
          <a:prstGeom prst="rect">
            <a:avLst/>
          </a:prstGeom>
          <a:effectLst>
            <a:outerShdw blurRad="57150" rotWithShape="0" algn="bl" dir="2340000" dist="57150">
              <a:srgbClr val="000000">
                <a:alpha val="78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s" sz="5600">
                <a:solidFill>
                  <a:schemeClr val="lt1"/>
                </a:solidFill>
              </a:rPr>
              <a:t>¡</a:t>
            </a:r>
            <a:r>
              <a:rPr lang="es" sz="5600">
                <a:solidFill>
                  <a:srgbClr val="21DDF8"/>
                </a:solidFill>
              </a:rPr>
              <a:t>M</a:t>
            </a:r>
            <a:r>
              <a:rPr lang="es" sz="5600">
                <a:solidFill>
                  <a:schemeClr val="lt1"/>
                </a:solidFill>
              </a:rPr>
              <a:t>uchas</a:t>
            </a:r>
            <a:br>
              <a:rPr lang="es" sz="5600">
                <a:solidFill>
                  <a:schemeClr val="lt1"/>
                </a:solidFill>
              </a:rPr>
            </a:br>
            <a:r>
              <a:rPr lang="es" sz="5600">
                <a:solidFill>
                  <a:srgbClr val="21DDF8"/>
                </a:solidFill>
              </a:rPr>
              <a:t>G</a:t>
            </a:r>
            <a:r>
              <a:rPr lang="es" sz="5600">
                <a:solidFill>
                  <a:schemeClr val="lt1"/>
                </a:solidFill>
              </a:rPr>
              <a:t>racias!</a:t>
            </a:r>
            <a:endParaRPr sz="5600">
              <a:solidFill>
                <a:schemeClr val="lt1"/>
              </a:solidFill>
            </a:endParaRPr>
          </a:p>
        </p:txBody>
      </p:sp>
      <p:pic>
        <p:nvPicPr>
          <p:cNvPr id="542" name="Google Shape;542;p42"/>
          <p:cNvPicPr preferRelativeResize="0"/>
          <p:nvPr/>
        </p:nvPicPr>
        <p:blipFill>
          <a:blip r:embed="rId4">
            <a:alphaModFix/>
          </a:blip>
          <a:stretch>
            <a:fillRect/>
          </a:stretch>
        </p:blipFill>
        <p:spPr>
          <a:xfrm>
            <a:off x="954775" y="560525"/>
            <a:ext cx="3614850" cy="4506776"/>
          </a:xfrm>
          <a:prstGeom prst="rect">
            <a:avLst/>
          </a:prstGeom>
          <a:noFill/>
          <a:ln>
            <a:noFill/>
          </a:ln>
          <a:effectLst>
            <a:outerShdw blurRad="1157288" rotWithShape="0" algn="bl" dir="2580000" dist="38100">
              <a:schemeClr val="lt1"/>
            </a:outerShdw>
          </a:effectLst>
        </p:spPr>
      </p:pic>
      <p:sp>
        <p:nvSpPr>
          <p:cNvPr id="543" name="Google Shape;543;p42"/>
          <p:cNvSpPr txBox="1"/>
          <p:nvPr/>
        </p:nvSpPr>
        <p:spPr>
          <a:xfrm>
            <a:off x="5607475" y="3115025"/>
            <a:ext cx="4088400" cy="631200"/>
          </a:xfrm>
          <a:prstGeom prst="rect">
            <a:avLst/>
          </a:prstGeom>
          <a:noFill/>
          <a:ln>
            <a:noFill/>
          </a:ln>
          <a:effectLst>
            <a:outerShdw blurRad="57150" rotWithShape="0" algn="bl" dir="660000" dist="2857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s" sz="2900">
                <a:solidFill>
                  <a:schemeClr val="lt1"/>
                </a:solidFill>
                <a:latin typeface="Nunito"/>
                <a:ea typeface="Nunito"/>
                <a:cs typeface="Nunito"/>
                <a:sym typeface="Nunito"/>
              </a:rPr>
              <a:t>¿</a:t>
            </a:r>
            <a:r>
              <a:rPr b="1" lang="es" sz="2900">
                <a:solidFill>
                  <a:schemeClr val="lt1"/>
                </a:solidFill>
                <a:latin typeface="Nunito"/>
                <a:ea typeface="Nunito"/>
                <a:cs typeface="Nunito"/>
                <a:sym typeface="Nunito"/>
              </a:rPr>
              <a:t>preguntas?</a:t>
            </a:r>
            <a:endParaRPr b="1" sz="2900">
              <a:solidFill>
                <a:schemeClr val="lt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05" name="Shape 305"/>
        <p:cNvGrpSpPr/>
        <p:nvPr/>
      </p:nvGrpSpPr>
      <p:grpSpPr>
        <a:xfrm>
          <a:off x="0" y="0"/>
          <a:ext cx="0" cy="0"/>
          <a:chOff x="0" y="0"/>
          <a:chExt cx="0" cy="0"/>
        </a:xfrm>
      </p:grpSpPr>
      <p:pic>
        <p:nvPicPr>
          <p:cNvPr id="306" name="Google Shape;306;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7" name="Google Shape;307;p16"/>
          <p:cNvSpPr txBox="1"/>
          <p:nvPr/>
        </p:nvSpPr>
        <p:spPr>
          <a:xfrm>
            <a:off x="1030475" y="288575"/>
            <a:ext cx="7030500" cy="9993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2800">
                <a:solidFill>
                  <a:srgbClr val="21DDF8"/>
                </a:solidFill>
                <a:latin typeface="Maven Pro"/>
                <a:ea typeface="Maven Pro"/>
                <a:cs typeface="Maven Pro"/>
                <a:sym typeface="Maven Pro"/>
              </a:rPr>
              <a:t>T</a:t>
            </a:r>
            <a:r>
              <a:rPr b="1" lang="es" sz="2800">
                <a:solidFill>
                  <a:srgbClr val="0D1117"/>
                </a:solidFill>
                <a:latin typeface="Maven Pro"/>
                <a:ea typeface="Maven Pro"/>
                <a:cs typeface="Maven Pro"/>
                <a:sym typeface="Maven Pro"/>
              </a:rPr>
              <a:t>ECNOLOGÍAS </a:t>
            </a:r>
            <a:endParaRPr b="1" sz="2800">
              <a:solidFill>
                <a:srgbClr val="0D1117"/>
              </a:solidFill>
              <a:latin typeface="Maven Pro"/>
              <a:ea typeface="Maven Pro"/>
              <a:cs typeface="Maven Pro"/>
              <a:sym typeface="Maven Pro"/>
            </a:endParaRPr>
          </a:p>
          <a:p>
            <a:pPr indent="0" lvl="0" marL="0" rtl="0" algn="l">
              <a:spcBef>
                <a:spcPts val="0"/>
              </a:spcBef>
              <a:spcAft>
                <a:spcPts val="0"/>
              </a:spcAft>
              <a:buNone/>
            </a:pPr>
            <a:r>
              <a:t/>
            </a:r>
            <a:endParaRPr b="1" sz="2800">
              <a:solidFill>
                <a:srgbClr val="424242"/>
              </a:solidFill>
              <a:latin typeface="Maven Pro"/>
              <a:ea typeface="Maven Pro"/>
              <a:cs typeface="Maven Pro"/>
              <a:sym typeface="Maven Pro"/>
            </a:endParaRPr>
          </a:p>
        </p:txBody>
      </p:sp>
      <p:sp>
        <p:nvSpPr>
          <p:cNvPr id="308" name="Google Shape;308;p16"/>
          <p:cNvSpPr txBox="1"/>
          <p:nvPr/>
        </p:nvSpPr>
        <p:spPr>
          <a:xfrm>
            <a:off x="6006825" y="2583950"/>
            <a:ext cx="2758200" cy="2016300"/>
          </a:xfrm>
          <a:prstGeom prst="rect">
            <a:avLst/>
          </a:prstGeom>
          <a:solidFill>
            <a:srgbClr val="1155CC"/>
          </a:solid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MLKIT</a:t>
            </a:r>
            <a:br>
              <a:rPr b="1" lang="es" sz="1700">
                <a:solidFill>
                  <a:schemeClr val="lt1"/>
                </a:solidFill>
                <a:latin typeface="Nunito"/>
                <a:ea typeface="Nunito"/>
                <a:cs typeface="Nunito"/>
                <a:sym typeface="Nunito"/>
              </a:rPr>
            </a:br>
            <a:endParaRPr b="1"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CAMERAX</a:t>
            </a:r>
            <a:br>
              <a:rPr b="1" lang="es" sz="1700">
                <a:solidFill>
                  <a:schemeClr val="lt1"/>
                </a:solidFill>
                <a:latin typeface="Nunito"/>
                <a:ea typeface="Nunito"/>
                <a:cs typeface="Nunito"/>
                <a:sym typeface="Nunito"/>
              </a:rPr>
            </a:br>
            <a:endParaRPr b="1"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KOTLIN</a:t>
            </a:r>
            <a:br>
              <a:rPr b="1" lang="es" sz="1700">
                <a:solidFill>
                  <a:schemeClr val="lt1"/>
                </a:solidFill>
                <a:latin typeface="Nunito"/>
                <a:ea typeface="Nunito"/>
                <a:cs typeface="Nunito"/>
                <a:sym typeface="Nunito"/>
              </a:rPr>
            </a:br>
            <a:endParaRPr b="1"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JETPACK COMPOSE</a:t>
            </a:r>
            <a:endParaRPr b="1" sz="1700">
              <a:solidFill>
                <a:schemeClr val="lt1"/>
              </a:solidFill>
              <a:latin typeface="Nunito"/>
              <a:ea typeface="Nunito"/>
              <a:cs typeface="Nunito"/>
              <a:sym typeface="Nunito"/>
            </a:endParaRPr>
          </a:p>
        </p:txBody>
      </p:sp>
      <p:sp>
        <p:nvSpPr>
          <p:cNvPr id="309" name="Google Shape;309;p16"/>
          <p:cNvSpPr txBox="1"/>
          <p:nvPr/>
        </p:nvSpPr>
        <p:spPr>
          <a:xfrm>
            <a:off x="2146475" y="1515150"/>
            <a:ext cx="4695300" cy="492600"/>
          </a:xfrm>
          <a:prstGeom prst="rect">
            <a:avLst/>
          </a:prstGeom>
          <a:solidFill>
            <a:srgbClr val="3C78D8"/>
          </a:solid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s" sz="2000">
                <a:solidFill>
                  <a:schemeClr val="lt1"/>
                </a:solidFill>
                <a:latin typeface="Nunito"/>
                <a:ea typeface="Nunito"/>
                <a:cs typeface="Nunito"/>
                <a:sym typeface="Nunito"/>
              </a:rPr>
              <a:t>Dos desarrollos en paralelo</a:t>
            </a:r>
            <a:endParaRPr b="1" sz="2000">
              <a:solidFill>
                <a:schemeClr val="lt1"/>
              </a:solidFill>
              <a:latin typeface="Nunito"/>
              <a:ea typeface="Nunito"/>
              <a:cs typeface="Nunito"/>
              <a:sym typeface="Nunito"/>
            </a:endParaRPr>
          </a:p>
        </p:txBody>
      </p:sp>
      <p:sp>
        <p:nvSpPr>
          <p:cNvPr id="310" name="Google Shape;310;p16"/>
          <p:cNvSpPr txBox="1"/>
          <p:nvPr/>
        </p:nvSpPr>
        <p:spPr>
          <a:xfrm>
            <a:off x="1641400" y="860500"/>
            <a:ext cx="4695300" cy="492600"/>
          </a:xfrm>
          <a:prstGeom prst="rect">
            <a:avLst/>
          </a:prstGeom>
          <a:solidFill>
            <a:srgbClr val="6D9EEB"/>
          </a:solid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s" sz="2000">
                <a:solidFill>
                  <a:schemeClr val="lt1"/>
                </a:solidFill>
                <a:latin typeface="Nunito"/>
                <a:ea typeface="Nunito"/>
                <a:cs typeface="Nunito"/>
                <a:sym typeface="Nunito"/>
              </a:rPr>
              <a:t>Reconocimiento facial</a:t>
            </a:r>
            <a:endParaRPr b="1" sz="2000">
              <a:solidFill>
                <a:schemeClr val="lt1"/>
              </a:solidFill>
              <a:latin typeface="Nunito"/>
              <a:ea typeface="Nunito"/>
              <a:cs typeface="Nunito"/>
              <a:sym typeface="Nunito"/>
            </a:endParaRPr>
          </a:p>
        </p:txBody>
      </p:sp>
      <p:sp>
        <p:nvSpPr>
          <p:cNvPr id="311" name="Google Shape;311;p16"/>
          <p:cNvSpPr txBox="1"/>
          <p:nvPr/>
        </p:nvSpPr>
        <p:spPr>
          <a:xfrm>
            <a:off x="1634650" y="2246000"/>
            <a:ext cx="2758200" cy="2539800"/>
          </a:xfrm>
          <a:prstGeom prst="rect">
            <a:avLst/>
          </a:prstGeom>
          <a:solidFill>
            <a:srgbClr val="1155CC"/>
          </a:solid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336550" lvl="0" marL="457200" rtl="0" algn="l">
              <a:lnSpc>
                <a:spcPct val="100000"/>
              </a:lnSpc>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PYTHON (FLASK)</a:t>
            </a:r>
            <a:endParaRPr b="1" sz="1700">
              <a:solidFill>
                <a:schemeClr val="lt1"/>
              </a:solidFill>
              <a:latin typeface="Nunito"/>
              <a:ea typeface="Nunito"/>
              <a:cs typeface="Nunito"/>
              <a:sym typeface="Nunito"/>
            </a:endParaRPr>
          </a:p>
          <a:p>
            <a:pPr indent="0" lvl="0" marL="457200" rtl="0" algn="l">
              <a:lnSpc>
                <a:spcPct val="100000"/>
              </a:lnSpc>
              <a:spcBef>
                <a:spcPts val="0"/>
              </a:spcBef>
              <a:spcAft>
                <a:spcPts val="0"/>
              </a:spcAft>
              <a:buNone/>
            </a:pPr>
            <a:r>
              <a:t/>
            </a:r>
            <a:endParaRPr b="1" sz="1700">
              <a:solidFill>
                <a:schemeClr val="lt1"/>
              </a:solidFill>
              <a:latin typeface="Nunito"/>
              <a:ea typeface="Nunito"/>
              <a:cs typeface="Nunito"/>
              <a:sym typeface="Nunito"/>
            </a:endParaRPr>
          </a:p>
          <a:p>
            <a:pPr indent="-336550" lvl="0" marL="457200" rtl="0" algn="l">
              <a:lnSpc>
                <a:spcPct val="100000"/>
              </a:lnSpc>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FACE RECOGNITION</a:t>
            </a:r>
            <a:br>
              <a:rPr b="1" lang="es" sz="1700">
                <a:solidFill>
                  <a:schemeClr val="lt1"/>
                </a:solidFill>
                <a:latin typeface="Nunito"/>
                <a:ea typeface="Nunito"/>
                <a:cs typeface="Nunito"/>
                <a:sym typeface="Nunito"/>
              </a:rPr>
            </a:br>
            <a:endParaRPr b="1" sz="1700">
              <a:solidFill>
                <a:schemeClr val="lt1"/>
              </a:solidFill>
              <a:latin typeface="Nunito"/>
              <a:ea typeface="Nunito"/>
              <a:cs typeface="Nunito"/>
              <a:sym typeface="Nunito"/>
            </a:endParaRPr>
          </a:p>
          <a:p>
            <a:pPr indent="-336550" lvl="0" marL="457200" rtl="0" algn="l">
              <a:lnSpc>
                <a:spcPct val="100000"/>
              </a:lnSpc>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CAMERAX</a:t>
            </a:r>
            <a:br>
              <a:rPr b="1" lang="es" sz="1700">
                <a:solidFill>
                  <a:schemeClr val="lt1"/>
                </a:solidFill>
                <a:latin typeface="Nunito"/>
                <a:ea typeface="Nunito"/>
                <a:cs typeface="Nunito"/>
                <a:sym typeface="Nunito"/>
              </a:rPr>
            </a:br>
            <a:endParaRPr b="1" sz="1700">
              <a:solidFill>
                <a:schemeClr val="lt1"/>
              </a:solidFill>
              <a:latin typeface="Nunito"/>
              <a:ea typeface="Nunito"/>
              <a:cs typeface="Nunito"/>
              <a:sym typeface="Nunito"/>
            </a:endParaRPr>
          </a:p>
          <a:p>
            <a:pPr indent="-336550" lvl="0" marL="457200" rtl="0" algn="l">
              <a:lnSpc>
                <a:spcPct val="100000"/>
              </a:lnSpc>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KOTLIN - MLKIT</a:t>
            </a:r>
            <a:br>
              <a:rPr b="1" lang="es" sz="1700">
                <a:solidFill>
                  <a:schemeClr val="lt1"/>
                </a:solidFill>
                <a:latin typeface="Nunito"/>
                <a:ea typeface="Nunito"/>
                <a:cs typeface="Nunito"/>
                <a:sym typeface="Nunito"/>
              </a:rPr>
            </a:br>
            <a:endParaRPr b="1" sz="1700">
              <a:solidFill>
                <a:schemeClr val="lt1"/>
              </a:solidFill>
              <a:latin typeface="Nunito"/>
              <a:ea typeface="Nunito"/>
              <a:cs typeface="Nunito"/>
              <a:sym typeface="Nunito"/>
            </a:endParaRPr>
          </a:p>
          <a:p>
            <a:pPr indent="-336550" lvl="0" marL="457200" rtl="0" algn="l">
              <a:lnSpc>
                <a:spcPct val="100000"/>
              </a:lnSpc>
              <a:spcBef>
                <a:spcPts val="0"/>
              </a:spcBef>
              <a:spcAft>
                <a:spcPts val="0"/>
              </a:spcAft>
              <a:buClr>
                <a:schemeClr val="lt1"/>
              </a:buClr>
              <a:buSzPts val="1700"/>
              <a:buFont typeface="Nunito"/>
              <a:buChar char="●"/>
            </a:pPr>
            <a:r>
              <a:rPr b="1" lang="es" sz="1700">
                <a:solidFill>
                  <a:schemeClr val="lt1"/>
                </a:solidFill>
                <a:latin typeface="Nunito"/>
                <a:ea typeface="Nunito"/>
                <a:cs typeface="Nunito"/>
                <a:sym typeface="Nunito"/>
              </a:rPr>
              <a:t>JETPACK COMPOSE</a:t>
            </a:r>
            <a:endParaRPr b="1" sz="1700">
              <a:solidFill>
                <a:schemeClr val="lt1"/>
              </a:solidFill>
              <a:latin typeface="Nunito"/>
              <a:ea typeface="Nunito"/>
              <a:cs typeface="Nunito"/>
              <a:sym typeface="Nunito"/>
            </a:endParaRPr>
          </a:p>
        </p:txBody>
      </p:sp>
      <p:cxnSp>
        <p:nvCxnSpPr>
          <p:cNvPr id="312" name="Google Shape;312;p16"/>
          <p:cNvCxnSpPr>
            <a:stCxn id="310" idx="2"/>
            <a:endCxn id="309" idx="0"/>
          </p:cNvCxnSpPr>
          <p:nvPr/>
        </p:nvCxnSpPr>
        <p:spPr>
          <a:xfrm>
            <a:off x="3989050" y="1353100"/>
            <a:ext cx="505200" cy="162000"/>
          </a:xfrm>
          <a:prstGeom prst="straightConnector1">
            <a:avLst/>
          </a:prstGeom>
          <a:noFill/>
          <a:ln cap="flat" cmpd="sng" w="19050">
            <a:solidFill>
              <a:schemeClr val="lt1"/>
            </a:solidFill>
            <a:prstDash val="solid"/>
            <a:round/>
            <a:headEnd len="med" w="med" type="none"/>
            <a:tailEnd len="med" w="med" type="triangle"/>
          </a:ln>
        </p:spPr>
      </p:cxnSp>
      <p:cxnSp>
        <p:nvCxnSpPr>
          <p:cNvPr id="313" name="Google Shape;313;p16"/>
          <p:cNvCxnSpPr>
            <a:stCxn id="309" idx="2"/>
            <a:endCxn id="308" idx="0"/>
          </p:cNvCxnSpPr>
          <p:nvPr/>
        </p:nvCxnSpPr>
        <p:spPr>
          <a:xfrm>
            <a:off x="4494125" y="2007750"/>
            <a:ext cx="2891700" cy="576300"/>
          </a:xfrm>
          <a:prstGeom prst="straightConnector1">
            <a:avLst/>
          </a:prstGeom>
          <a:noFill/>
          <a:ln cap="flat" cmpd="sng" w="19050">
            <a:solidFill>
              <a:schemeClr val="lt1"/>
            </a:solidFill>
            <a:prstDash val="solid"/>
            <a:round/>
            <a:headEnd len="med" w="med" type="none"/>
            <a:tailEnd len="med" w="med" type="triangle"/>
          </a:ln>
        </p:spPr>
      </p:cxnSp>
      <p:cxnSp>
        <p:nvCxnSpPr>
          <p:cNvPr id="314" name="Google Shape;314;p16"/>
          <p:cNvCxnSpPr>
            <a:stCxn id="309" idx="2"/>
            <a:endCxn id="311" idx="0"/>
          </p:cNvCxnSpPr>
          <p:nvPr/>
        </p:nvCxnSpPr>
        <p:spPr>
          <a:xfrm flipH="1">
            <a:off x="3013625" y="2007750"/>
            <a:ext cx="1480500" cy="238200"/>
          </a:xfrm>
          <a:prstGeom prst="straightConnector1">
            <a:avLst/>
          </a:prstGeom>
          <a:noFill/>
          <a:ln cap="flat" cmpd="sng" w="19050">
            <a:solidFill>
              <a:schemeClr val="lt1"/>
            </a:solidFill>
            <a:prstDash val="solid"/>
            <a:round/>
            <a:headEnd len="med" w="med" type="none"/>
            <a:tailEnd len="med" w="med" type="triangle"/>
          </a:ln>
        </p:spPr>
      </p:cxnSp>
      <p:sp>
        <p:nvSpPr>
          <p:cNvPr id="315" name="Google Shape;315;p16"/>
          <p:cNvSpPr/>
          <p:nvPr/>
        </p:nvSpPr>
        <p:spPr>
          <a:xfrm>
            <a:off x="193050" y="2985800"/>
            <a:ext cx="1599900" cy="1105800"/>
          </a:xfrm>
          <a:prstGeom prst="rightArrowCallout">
            <a:avLst>
              <a:gd fmla="val 25000" name="adj1"/>
              <a:gd fmla="val 25000" name="adj2"/>
              <a:gd fmla="val 25000" name="adj3"/>
              <a:gd fmla="val 64977" name="adj4"/>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16" name="Google Shape;316;p16"/>
          <p:cNvSpPr/>
          <p:nvPr/>
        </p:nvSpPr>
        <p:spPr>
          <a:xfrm>
            <a:off x="4570325" y="3076700"/>
            <a:ext cx="1544700" cy="999300"/>
          </a:xfrm>
          <a:prstGeom prst="rightArrowCallout">
            <a:avLst>
              <a:gd fmla="val 25000" name="adj1"/>
              <a:gd fmla="val 25000" name="adj2"/>
              <a:gd fmla="val 25000" name="adj3"/>
              <a:gd fmla="val 64977" name="adj4"/>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317" name="Google Shape;317;p16"/>
          <p:cNvPicPr preferRelativeResize="0"/>
          <p:nvPr/>
        </p:nvPicPr>
        <p:blipFill>
          <a:blip r:embed="rId4">
            <a:alphaModFix/>
          </a:blip>
          <a:stretch>
            <a:fillRect/>
          </a:stretch>
        </p:blipFill>
        <p:spPr>
          <a:xfrm>
            <a:off x="275775" y="3100713"/>
            <a:ext cx="875975" cy="875975"/>
          </a:xfrm>
          <a:prstGeom prst="rect">
            <a:avLst/>
          </a:prstGeom>
          <a:noFill/>
          <a:ln>
            <a:noFill/>
          </a:ln>
        </p:spPr>
      </p:pic>
      <p:pic>
        <p:nvPicPr>
          <p:cNvPr id="318" name="Google Shape;318;p16"/>
          <p:cNvPicPr preferRelativeResize="0"/>
          <p:nvPr/>
        </p:nvPicPr>
        <p:blipFill>
          <a:blip r:embed="rId4">
            <a:alphaModFix/>
          </a:blip>
          <a:stretch>
            <a:fillRect/>
          </a:stretch>
        </p:blipFill>
        <p:spPr>
          <a:xfrm>
            <a:off x="4641950" y="3138363"/>
            <a:ext cx="875975" cy="875975"/>
          </a:xfrm>
          <a:prstGeom prst="rect">
            <a:avLst/>
          </a:prstGeom>
          <a:noFill/>
          <a:ln>
            <a:noFill/>
          </a:ln>
        </p:spPr>
      </p:pic>
      <p:sp>
        <p:nvSpPr>
          <p:cNvPr id="319" name="Google Shape;319;p16"/>
          <p:cNvSpPr/>
          <p:nvPr/>
        </p:nvSpPr>
        <p:spPr>
          <a:xfrm>
            <a:off x="4685287" y="3185900"/>
            <a:ext cx="789300" cy="780900"/>
          </a:xfrm>
          <a:prstGeom prst="noSmoking">
            <a:avLst>
              <a:gd fmla="val 11385" name="adj"/>
            </a:avLst>
          </a:prstGeom>
          <a:solidFill>
            <a:srgbClr val="FF0000"/>
          </a:solidFill>
          <a:ln cap="flat" cmpd="sng" w="9525">
            <a:solidFill>
              <a:schemeClr val="dk2"/>
            </a:solidFill>
            <a:prstDash val="solid"/>
            <a:round/>
            <a:headEnd len="sm" w="sm" type="none"/>
            <a:tailEnd len="sm" w="sm" type="none"/>
          </a:ln>
          <a:effectLst>
            <a:reflection blurRad="0" dir="5400000" dist="38100" endA="0" endPos="1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pic>
        <p:nvPicPr>
          <p:cNvPr id="324" name="Google Shape;324;p17"/>
          <p:cNvPicPr preferRelativeResize="0"/>
          <p:nvPr/>
        </p:nvPicPr>
        <p:blipFill rotWithShape="1">
          <a:blip r:embed="rId4">
            <a:alphaModFix/>
          </a:blip>
          <a:srcRect b="0" l="16323" r="15179" t="0"/>
          <a:stretch/>
        </p:blipFill>
        <p:spPr>
          <a:xfrm>
            <a:off x="6160175" y="925175"/>
            <a:ext cx="2151176" cy="3140725"/>
          </a:xfrm>
          <a:prstGeom prst="rect">
            <a:avLst/>
          </a:prstGeom>
          <a:noFill/>
          <a:ln cap="flat" cmpd="sng" w="76200">
            <a:solidFill>
              <a:srgbClr val="3C78D8"/>
            </a:solidFill>
            <a:prstDash val="solid"/>
            <a:round/>
            <a:headEnd len="sm" w="sm" type="none"/>
            <a:tailEnd len="sm" w="sm" type="none"/>
          </a:ln>
        </p:spPr>
      </p:pic>
      <p:sp>
        <p:nvSpPr>
          <p:cNvPr id="325" name="Google Shape;325;p17"/>
          <p:cNvSpPr txBox="1"/>
          <p:nvPr/>
        </p:nvSpPr>
        <p:spPr>
          <a:xfrm>
            <a:off x="1030475" y="288575"/>
            <a:ext cx="7030500" cy="9993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2800">
                <a:solidFill>
                  <a:srgbClr val="21DDF8"/>
                </a:solidFill>
                <a:latin typeface="Maven Pro"/>
                <a:ea typeface="Maven Pro"/>
                <a:cs typeface="Maven Pro"/>
                <a:sym typeface="Maven Pro"/>
              </a:rPr>
              <a:t>T</a:t>
            </a:r>
            <a:r>
              <a:rPr b="1" lang="es" sz="2800">
                <a:solidFill>
                  <a:srgbClr val="0D1117"/>
                </a:solidFill>
                <a:latin typeface="Maven Pro"/>
                <a:ea typeface="Maven Pro"/>
                <a:cs typeface="Maven Pro"/>
                <a:sym typeface="Maven Pro"/>
              </a:rPr>
              <a:t>ECNOLOGÍAS - V. SIN INTERNET</a:t>
            </a:r>
            <a:endParaRPr b="1" sz="2800">
              <a:solidFill>
                <a:srgbClr val="0D1117"/>
              </a:solidFill>
              <a:latin typeface="Maven Pro"/>
              <a:ea typeface="Maven Pro"/>
              <a:cs typeface="Maven Pro"/>
              <a:sym typeface="Maven Pro"/>
            </a:endParaRPr>
          </a:p>
          <a:p>
            <a:pPr indent="0" lvl="0" marL="0" rtl="0" algn="l">
              <a:spcBef>
                <a:spcPts val="0"/>
              </a:spcBef>
              <a:spcAft>
                <a:spcPts val="0"/>
              </a:spcAft>
              <a:buNone/>
            </a:pPr>
            <a:r>
              <a:t/>
            </a:r>
            <a:endParaRPr b="1" sz="2800">
              <a:solidFill>
                <a:srgbClr val="424242"/>
              </a:solidFill>
              <a:latin typeface="Maven Pro"/>
              <a:ea typeface="Maven Pro"/>
              <a:cs typeface="Maven Pro"/>
              <a:sym typeface="Maven Pro"/>
            </a:endParaRPr>
          </a:p>
        </p:txBody>
      </p:sp>
      <p:sp>
        <p:nvSpPr>
          <p:cNvPr id="326" name="Google Shape;326;p17"/>
          <p:cNvSpPr txBox="1"/>
          <p:nvPr/>
        </p:nvSpPr>
        <p:spPr>
          <a:xfrm>
            <a:off x="146875" y="1107675"/>
            <a:ext cx="4695300" cy="1108200"/>
          </a:xfrm>
          <a:prstGeom prst="rect">
            <a:avLst/>
          </a:prstGeom>
          <a:no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Nunito"/>
              <a:buChar char="●"/>
            </a:pPr>
            <a:r>
              <a:rPr b="1" lang="es" sz="2000">
                <a:solidFill>
                  <a:schemeClr val="lt1"/>
                </a:solidFill>
                <a:latin typeface="Nunito"/>
                <a:ea typeface="Nunito"/>
                <a:cs typeface="Nunito"/>
                <a:sym typeface="Nunito"/>
              </a:rPr>
              <a:t>ML KIT</a:t>
            </a:r>
            <a:r>
              <a:rPr b="1" lang="es" sz="2000">
                <a:solidFill>
                  <a:schemeClr val="lt1"/>
                </a:solidFill>
                <a:latin typeface="Nunito"/>
                <a:ea typeface="Nunito"/>
                <a:cs typeface="Nunito"/>
                <a:sym typeface="Nunito"/>
              </a:rPr>
              <a:t> - </a:t>
            </a:r>
            <a:r>
              <a:rPr b="1" lang="es" sz="2000">
                <a:solidFill>
                  <a:schemeClr val="lt1"/>
                </a:solidFill>
                <a:latin typeface="Nunito"/>
                <a:ea typeface="Nunito"/>
                <a:cs typeface="Nunito"/>
                <a:sym typeface="Nunito"/>
              </a:rPr>
              <a:t>Face Detection:</a:t>
            </a:r>
            <a:br>
              <a:rPr b="1" lang="es" sz="2000">
                <a:solidFill>
                  <a:schemeClr val="lt1"/>
                </a:solidFill>
                <a:latin typeface="Nunito"/>
                <a:ea typeface="Nunito"/>
                <a:cs typeface="Nunito"/>
                <a:sym typeface="Nunito"/>
              </a:rPr>
            </a:br>
            <a:endParaRPr b="1" sz="2000">
              <a:solidFill>
                <a:schemeClr val="lt1"/>
              </a:solidFill>
              <a:latin typeface="Nunito"/>
              <a:ea typeface="Nunito"/>
              <a:cs typeface="Nunito"/>
              <a:sym typeface="Nunito"/>
            </a:endParaRPr>
          </a:p>
          <a:p>
            <a:pPr indent="0" lvl="0" marL="457200" rtl="0" algn="ctr">
              <a:spcBef>
                <a:spcPts val="0"/>
              </a:spcBef>
              <a:spcAft>
                <a:spcPts val="0"/>
              </a:spcAft>
              <a:buNone/>
            </a:pPr>
            <a:r>
              <a:t/>
            </a:r>
            <a:endParaRPr b="1" sz="2000">
              <a:solidFill>
                <a:schemeClr val="lt1"/>
              </a:solidFill>
              <a:latin typeface="Nunito"/>
              <a:ea typeface="Nunito"/>
              <a:cs typeface="Nunito"/>
              <a:sym typeface="Nunito"/>
            </a:endParaRPr>
          </a:p>
        </p:txBody>
      </p:sp>
      <p:sp>
        <p:nvSpPr>
          <p:cNvPr id="327" name="Google Shape;327;p17"/>
          <p:cNvSpPr txBox="1"/>
          <p:nvPr/>
        </p:nvSpPr>
        <p:spPr>
          <a:xfrm>
            <a:off x="330300" y="1538875"/>
            <a:ext cx="5332500" cy="1339200"/>
          </a:xfrm>
          <a:prstGeom prst="rect">
            <a:avLst/>
          </a:prstGeom>
          <a:no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Roboto"/>
              <a:buChar char="●"/>
            </a:pPr>
            <a:r>
              <a:rPr b="1" lang="es" sz="1500">
                <a:solidFill>
                  <a:srgbClr val="E6EDF3"/>
                </a:solidFill>
                <a:latin typeface="Roboto"/>
                <a:ea typeface="Roboto"/>
                <a:cs typeface="Roboto"/>
                <a:sym typeface="Roboto"/>
              </a:rPr>
              <a:t>Identifica</a:t>
            </a:r>
            <a:r>
              <a:rPr b="1" lang="es" sz="1500">
                <a:solidFill>
                  <a:srgbClr val="E6EDF3"/>
                </a:solidFill>
                <a:latin typeface="Roboto"/>
                <a:ea typeface="Roboto"/>
                <a:cs typeface="Roboto"/>
                <a:sym typeface="Roboto"/>
              </a:rPr>
              <a:t> rasgos faciales clave ( Landmarks - Contours )</a:t>
            </a:r>
            <a:endParaRPr b="1" sz="1500">
              <a:solidFill>
                <a:srgbClr val="E6EDF3"/>
              </a:solidFill>
              <a:latin typeface="Roboto"/>
              <a:ea typeface="Roboto"/>
              <a:cs typeface="Roboto"/>
              <a:sym typeface="Roboto"/>
            </a:endParaRPr>
          </a:p>
          <a:p>
            <a:pPr indent="-323850" lvl="0" marL="457200" rtl="0" algn="l">
              <a:spcBef>
                <a:spcPts val="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No tiene reconocimiento facial, solo detecta rostros.</a:t>
            </a:r>
            <a:endParaRPr b="1" sz="1500">
              <a:solidFill>
                <a:schemeClr val="lt1"/>
              </a:solidFill>
              <a:latin typeface="Roboto"/>
              <a:ea typeface="Roboto"/>
              <a:cs typeface="Roboto"/>
              <a:sym typeface="Roboto"/>
            </a:endParaRPr>
          </a:p>
          <a:p>
            <a:pPr indent="0" lvl="0" marL="0" rtl="0" algn="l">
              <a:spcBef>
                <a:spcPts val="0"/>
              </a:spcBef>
              <a:spcAft>
                <a:spcPts val="0"/>
              </a:spcAft>
              <a:buNone/>
            </a:pPr>
            <a:br>
              <a:rPr b="1" lang="es" sz="1500">
                <a:solidFill>
                  <a:schemeClr val="lt1"/>
                </a:solidFill>
                <a:latin typeface="Roboto"/>
                <a:ea typeface="Roboto"/>
                <a:cs typeface="Roboto"/>
                <a:sym typeface="Roboto"/>
              </a:rPr>
            </a:br>
            <a:endParaRPr b="1" sz="1500">
              <a:solidFill>
                <a:schemeClr val="lt1"/>
              </a:solidFill>
              <a:latin typeface="Roboto"/>
              <a:ea typeface="Roboto"/>
              <a:cs typeface="Roboto"/>
              <a:sym typeface="Roboto"/>
            </a:endParaRPr>
          </a:p>
        </p:txBody>
      </p:sp>
      <p:sp>
        <p:nvSpPr>
          <p:cNvPr id="328" name="Google Shape;328;p17"/>
          <p:cNvSpPr txBox="1"/>
          <p:nvPr/>
        </p:nvSpPr>
        <p:spPr>
          <a:xfrm>
            <a:off x="146875" y="2535575"/>
            <a:ext cx="4695300" cy="800400"/>
          </a:xfrm>
          <a:prstGeom prst="rect">
            <a:avLst/>
          </a:prstGeom>
          <a:no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Nunito"/>
              <a:buChar char="●"/>
            </a:pPr>
            <a:r>
              <a:rPr b="1" lang="es" sz="2000">
                <a:solidFill>
                  <a:schemeClr val="lt1"/>
                </a:solidFill>
                <a:latin typeface="Nunito"/>
                <a:ea typeface="Nunito"/>
                <a:cs typeface="Nunito"/>
                <a:sym typeface="Nunito"/>
              </a:rPr>
              <a:t>Reconocimiento facial:</a:t>
            </a:r>
            <a:endParaRPr b="1" sz="2000">
              <a:solidFill>
                <a:schemeClr val="lt1"/>
              </a:solidFill>
              <a:latin typeface="Nunito"/>
              <a:ea typeface="Nunito"/>
              <a:cs typeface="Nunito"/>
              <a:sym typeface="Nunito"/>
            </a:endParaRPr>
          </a:p>
          <a:p>
            <a:pPr indent="0" lvl="0" marL="457200" rtl="0" algn="ctr">
              <a:spcBef>
                <a:spcPts val="0"/>
              </a:spcBef>
              <a:spcAft>
                <a:spcPts val="0"/>
              </a:spcAft>
              <a:buNone/>
            </a:pPr>
            <a:r>
              <a:t/>
            </a:r>
            <a:endParaRPr b="1" sz="2000">
              <a:solidFill>
                <a:schemeClr val="lt1"/>
              </a:solidFill>
              <a:latin typeface="Nunito"/>
              <a:ea typeface="Nunito"/>
              <a:cs typeface="Nunito"/>
              <a:sym typeface="Nunito"/>
            </a:endParaRPr>
          </a:p>
        </p:txBody>
      </p:sp>
      <p:sp>
        <p:nvSpPr>
          <p:cNvPr id="329" name="Google Shape;329;p17"/>
          <p:cNvSpPr txBox="1"/>
          <p:nvPr/>
        </p:nvSpPr>
        <p:spPr>
          <a:xfrm>
            <a:off x="292100" y="3087350"/>
            <a:ext cx="5931600" cy="1569900"/>
          </a:xfrm>
          <a:prstGeom prst="rect">
            <a:avLst/>
          </a:prstGeom>
          <a:no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Singularidad y Similitud.</a:t>
            </a:r>
            <a:endParaRPr b="1" sz="15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Distancia Euclidiana: medida de distancia entre dos puntos.</a:t>
            </a:r>
            <a:endParaRPr b="1" sz="15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Umbral / Threshold.</a:t>
            </a:r>
            <a:endParaRPr b="1" sz="15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Font typeface="Roboto"/>
              <a:buChar char="●"/>
            </a:pPr>
            <a:r>
              <a:rPr b="1" lang="es" sz="1500">
                <a:solidFill>
                  <a:schemeClr val="lt1"/>
                </a:solidFill>
                <a:latin typeface="Roboto"/>
                <a:ea typeface="Roboto"/>
                <a:cs typeface="Roboto"/>
                <a:sym typeface="Roboto"/>
              </a:rPr>
              <a:t>Landmark (Imagen Registro) y Landmark (Imagen Login).</a:t>
            </a:r>
            <a:endParaRPr b="1" sz="1500">
              <a:solidFill>
                <a:schemeClr val="lt1"/>
              </a:solidFill>
              <a:latin typeface="Roboto"/>
              <a:ea typeface="Roboto"/>
              <a:cs typeface="Roboto"/>
              <a:sym typeface="Roboto"/>
            </a:endParaRPr>
          </a:p>
          <a:p>
            <a:pPr indent="0" lvl="0" marL="0" rtl="0" algn="l">
              <a:spcBef>
                <a:spcPts val="0"/>
              </a:spcBef>
              <a:spcAft>
                <a:spcPts val="0"/>
              </a:spcAft>
              <a:buNone/>
            </a:pPr>
            <a:br>
              <a:rPr b="1" lang="es" sz="1500">
                <a:solidFill>
                  <a:schemeClr val="lt1"/>
                </a:solidFill>
                <a:latin typeface="Roboto"/>
                <a:ea typeface="Roboto"/>
                <a:cs typeface="Roboto"/>
                <a:sym typeface="Roboto"/>
              </a:rPr>
            </a:br>
            <a:endParaRPr b="1" sz="15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33" name="Shape 333"/>
        <p:cNvGrpSpPr/>
        <p:nvPr/>
      </p:nvGrpSpPr>
      <p:grpSpPr>
        <a:xfrm>
          <a:off x="0" y="0"/>
          <a:ext cx="0" cy="0"/>
          <a:chOff x="0" y="0"/>
          <a:chExt cx="0" cy="0"/>
        </a:xfrm>
      </p:grpSpPr>
      <p:pic>
        <p:nvPicPr>
          <p:cNvPr id="334" name="Google Shape;334;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35" name="Google Shape;335;p18"/>
          <p:cNvSpPr txBox="1"/>
          <p:nvPr/>
        </p:nvSpPr>
        <p:spPr>
          <a:xfrm>
            <a:off x="1154775" y="250775"/>
            <a:ext cx="7030500" cy="999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 sz="2800">
                <a:solidFill>
                  <a:srgbClr val="21DDF8"/>
                </a:solidFill>
                <a:latin typeface="Maven Pro"/>
                <a:ea typeface="Maven Pro"/>
                <a:cs typeface="Maven Pro"/>
                <a:sym typeface="Maven Pro"/>
              </a:rPr>
              <a:t>T</a:t>
            </a:r>
            <a:r>
              <a:rPr b="1" lang="es" sz="2800">
                <a:latin typeface="Maven Pro"/>
                <a:ea typeface="Maven Pro"/>
                <a:cs typeface="Maven Pro"/>
                <a:sym typeface="Maven Pro"/>
              </a:rPr>
              <a:t>ECNOLOGÍAS</a:t>
            </a:r>
            <a:endParaRPr b="1" sz="2800">
              <a:latin typeface="Maven Pro"/>
              <a:ea typeface="Maven Pro"/>
              <a:cs typeface="Maven Pro"/>
              <a:sym typeface="Maven Pro"/>
            </a:endParaRPr>
          </a:p>
        </p:txBody>
      </p:sp>
      <p:sp>
        <p:nvSpPr>
          <p:cNvPr id="336" name="Google Shape;336;p18"/>
          <p:cNvSpPr txBox="1"/>
          <p:nvPr/>
        </p:nvSpPr>
        <p:spPr>
          <a:xfrm>
            <a:off x="-80975" y="921225"/>
            <a:ext cx="7129200" cy="507900"/>
          </a:xfrm>
          <a:prstGeom prst="rect">
            <a:avLst/>
          </a:prstGeom>
          <a:noFill/>
          <a:ln>
            <a:noFill/>
          </a:ln>
          <a:effectLst>
            <a:outerShdw blurRad="57150" rotWithShape="0" algn="bl" dir="7020000" dist="19050">
              <a:srgbClr val="0D1117"/>
            </a:outerShdw>
          </a:effectLst>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Font typeface="Nunito"/>
              <a:buChar char="●"/>
            </a:pPr>
            <a:r>
              <a:rPr b="1" lang="es" sz="2100">
                <a:solidFill>
                  <a:schemeClr val="lt1"/>
                </a:solidFill>
                <a:latin typeface="Nunito"/>
                <a:ea typeface="Nunito"/>
                <a:cs typeface="Nunito"/>
                <a:sym typeface="Nunito"/>
              </a:rPr>
              <a:t>Proceso de registro e inicio de </a:t>
            </a:r>
            <a:r>
              <a:rPr b="1" lang="es" sz="2100">
                <a:solidFill>
                  <a:schemeClr val="lt1"/>
                </a:solidFill>
                <a:latin typeface="Nunito"/>
                <a:ea typeface="Nunito"/>
                <a:cs typeface="Nunito"/>
                <a:sym typeface="Nunito"/>
              </a:rPr>
              <a:t>sesión</a:t>
            </a:r>
            <a:r>
              <a:rPr b="1" lang="es" sz="2100">
                <a:solidFill>
                  <a:schemeClr val="lt1"/>
                </a:solidFill>
                <a:latin typeface="Nunito"/>
                <a:ea typeface="Nunito"/>
                <a:cs typeface="Nunito"/>
                <a:sym typeface="Nunito"/>
              </a:rPr>
              <a:t>.</a:t>
            </a:r>
            <a:endParaRPr b="1" sz="2100">
              <a:solidFill>
                <a:schemeClr val="lt1"/>
              </a:solidFill>
              <a:latin typeface="Nunito"/>
              <a:ea typeface="Nunito"/>
              <a:cs typeface="Nunito"/>
              <a:sym typeface="Nunito"/>
            </a:endParaRPr>
          </a:p>
        </p:txBody>
      </p:sp>
      <p:pic>
        <p:nvPicPr>
          <p:cNvPr id="337" name="Google Shape;337;p18"/>
          <p:cNvPicPr preferRelativeResize="0"/>
          <p:nvPr/>
        </p:nvPicPr>
        <p:blipFill rotWithShape="1">
          <a:blip r:embed="rId4">
            <a:alphaModFix/>
          </a:blip>
          <a:srcRect b="6615" l="0" r="0" t="3253"/>
          <a:stretch/>
        </p:blipFill>
        <p:spPr>
          <a:xfrm>
            <a:off x="3718800" y="1503050"/>
            <a:ext cx="1699574" cy="3488776"/>
          </a:xfrm>
          <a:prstGeom prst="rect">
            <a:avLst/>
          </a:prstGeom>
          <a:noFill/>
          <a:ln>
            <a:noFill/>
          </a:ln>
        </p:spPr>
      </p:pic>
      <p:pic>
        <p:nvPicPr>
          <p:cNvPr id="338" name="Google Shape;338;p18"/>
          <p:cNvPicPr preferRelativeResize="0"/>
          <p:nvPr/>
        </p:nvPicPr>
        <p:blipFill rotWithShape="1">
          <a:blip r:embed="rId5">
            <a:alphaModFix/>
          </a:blip>
          <a:srcRect b="6615" l="0" r="0" t="3253"/>
          <a:stretch/>
        </p:blipFill>
        <p:spPr>
          <a:xfrm>
            <a:off x="1963950" y="1503050"/>
            <a:ext cx="1699574" cy="3488776"/>
          </a:xfrm>
          <a:prstGeom prst="rect">
            <a:avLst/>
          </a:prstGeom>
          <a:noFill/>
          <a:ln>
            <a:noFill/>
          </a:ln>
        </p:spPr>
      </p:pic>
      <p:pic>
        <p:nvPicPr>
          <p:cNvPr id="339" name="Google Shape;339;p18"/>
          <p:cNvPicPr preferRelativeResize="0"/>
          <p:nvPr/>
        </p:nvPicPr>
        <p:blipFill rotWithShape="1">
          <a:blip r:embed="rId6">
            <a:alphaModFix/>
          </a:blip>
          <a:srcRect b="6615" l="0" r="0" t="3253"/>
          <a:stretch/>
        </p:blipFill>
        <p:spPr>
          <a:xfrm>
            <a:off x="5473675" y="1503050"/>
            <a:ext cx="1699549" cy="3488776"/>
          </a:xfrm>
          <a:prstGeom prst="rect">
            <a:avLst/>
          </a:prstGeom>
          <a:noFill/>
          <a:ln>
            <a:noFill/>
          </a:ln>
        </p:spPr>
      </p:pic>
      <p:pic>
        <p:nvPicPr>
          <p:cNvPr id="340" name="Google Shape;340;p18"/>
          <p:cNvPicPr preferRelativeResize="0"/>
          <p:nvPr/>
        </p:nvPicPr>
        <p:blipFill rotWithShape="1">
          <a:blip r:embed="rId7">
            <a:alphaModFix/>
          </a:blip>
          <a:srcRect b="6615" l="0" r="0" t="3253"/>
          <a:stretch/>
        </p:blipFill>
        <p:spPr>
          <a:xfrm>
            <a:off x="7249875" y="1503050"/>
            <a:ext cx="1699549" cy="3488776"/>
          </a:xfrm>
          <a:prstGeom prst="rect">
            <a:avLst/>
          </a:prstGeom>
          <a:noFill/>
          <a:ln>
            <a:noFill/>
          </a:ln>
        </p:spPr>
      </p:pic>
      <p:pic>
        <p:nvPicPr>
          <p:cNvPr id="341" name="Google Shape;341;p18"/>
          <p:cNvPicPr preferRelativeResize="0"/>
          <p:nvPr/>
        </p:nvPicPr>
        <p:blipFill rotWithShape="1">
          <a:blip r:embed="rId8">
            <a:alphaModFix/>
          </a:blip>
          <a:srcRect b="6615" l="0" r="0" t="3253"/>
          <a:stretch/>
        </p:blipFill>
        <p:spPr>
          <a:xfrm>
            <a:off x="209100" y="1503050"/>
            <a:ext cx="1699574" cy="3488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pic>
        <p:nvPicPr>
          <p:cNvPr id="346" name="Google Shape;346;p19"/>
          <p:cNvPicPr preferRelativeResize="0"/>
          <p:nvPr/>
        </p:nvPicPr>
        <p:blipFill rotWithShape="1">
          <a:blip r:embed="rId4">
            <a:alphaModFix/>
          </a:blip>
          <a:srcRect b="0" l="16323" r="15179" t="0"/>
          <a:stretch/>
        </p:blipFill>
        <p:spPr>
          <a:xfrm>
            <a:off x="6500300" y="1158225"/>
            <a:ext cx="2151176" cy="3140725"/>
          </a:xfrm>
          <a:prstGeom prst="rect">
            <a:avLst/>
          </a:prstGeom>
          <a:noFill/>
          <a:ln cap="flat" cmpd="sng" w="76200">
            <a:solidFill>
              <a:srgbClr val="3C78D8"/>
            </a:solidFill>
            <a:prstDash val="solid"/>
            <a:round/>
            <a:headEnd len="sm" w="sm" type="none"/>
            <a:tailEnd len="sm" w="sm" type="none"/>
          </a:ln>
        </p:spPr>
      </p:pic>
      <p:sp>
        <p:nvSpPr>
          <p:cNvPr id="347" name="Google Shape;347;p19"/>
          <p:cNvSpPr txBox="1"/>
          <p:nvPr/>
        </p:nvSpPr>
        <p:spPr>
          <a:xfrm>
            <a:off x="1030475" y="288575"/>
            <a:ext cx="7030500" cy="999300"/>
          </a:xfrm>
          <a:prstGeom prst="rect">
            <a:avLst/>
          </a:prstGeom>
          <a:noFill/>
          <a:ln>
            <a:noFill/>
          </a:ln>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s" sz="2800">
                <a:solidFill>
                  <a:srgbClr val="21DDF8"/>
                </a:solidFill>
                <a:latin typeface="Maven Pro"/>
                <a:ea typeface="Maven Pro"/>
                <a:cs typeface="Maven Pro"/>
                <a:sym typeface="Maven Pro"/>
              </a:rPr>
              <a:t>T</a:t>
            </a:r>
            <a:r>
              <a:rPr b="1" lang="es" sz="2800">
                <a:solidFill>
                  <a:srgbClr val="0D1117"/>
                </a:solidFill>
                <a:latin typeface="Maven Pro"/>
                <a:ea typeface="Maven Pro"/>
                <a:cs typeface="Maven Pro"/>
                <a:sym typeface="Maven Pro"/>
              </a:rPr>
              <a:t>ECNOLOGÍAS - VERSIÓN CON INTERNET</a:t>
            </a:r>
            <a:endParaRPr b="1" sz="2800">
              <a:solidFill>
                <a:srgbClr val="0D1117"/>
              </a:solidFill>
              <a:latin typeface="Maven Pro"/>
              <a:ea typeface="Maven Pro"/>
              <a:cs typeface="Maven Pro"/>
              <a:sym typeface="Maven Pro"/>
            </a:endParaRPr>
          </a:p>
          <a:p>
            <a:pPr indent="0" lvl="0" marL="0" rtl="0" algn="l">
              <a:spcBef>
                <a:spcPts val="0"/>
              </a:spcBef>
              <a:spcAft>
                <a:spcPts val="0"/>
              </a:spcAft>
              <a:buNone/>
            </a:pPr>
            <a:r>
              <a:t/>
            </a:r>
            <a:endParaRPr b="1" sz="2800">
              <a:solidFill>
                <a:srgbClr val="424242"/>
              </a:solidFill>
              <a:latin typeface="Maven Pro"/>
              <a:ea typeface="Maven Pro"/>
              <a:cs typeface="Maven Pro"/>
              <a:sym typeface="Maven Pro"/>
            </a:endParaRPr>
          </a:p>
        </p:txBody>
      </p:sp>
      <p:sp>
        <p:nvSpPr>
          <p:cNvPr id="348" name="Google Shape;348;p19"/>
          <p:cNvSpPr txBox="1"/>
          <p:nvPr/>
        </p:nvSpPr>
        <p:spPr>
          <a:xfrm>
            <a:off x="657150" y="1328275"/>
            <a:ext cx="4695300" cy="1108200"/>
          </a:xfrm>
          <a:prstGeom prst="rect">
            <a:avLst/>
          </a:prstGeom>
          <a:no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Nunito"/>
              <a:buChar char="●"/>
            </a:pPr>
            <a:r>
              <a:rPr b="1" lang="es" sz="2000">
                <a:solidFill>
                  <a:schemeClr val="lt1"/>
                </a:solidFill>
                <a:latin typeface="Nunito"/>
                <a:ea typeface="Nunito"/>
                <a:cs typeface="Nunito"/>
                <a:sym typeface="Nunito"/>
              </a:rPr>
              <a:t>KOTLIN - </a:t>
            </a:r>
            <a:r>
              <a:rPr b="1" lang="es" sz="2000">
                <a:solidFill>
                  <a:schemeClr val="lt1"/>
                </a:solidFill>
                <a:latin typeface="Nunito"/>
                <a:ea typeface="Nunito"/>
                <a:cs typeface="Nunito"/>
                <a:sym typeface="Nunito"/>
              </a:rPr>
              <a:t>ML KIT</a:t>
            </a:r>
            <a:r>
              <a:rPr b="1" lang="es" sz="2000">
                <a:solidFill>
                  <a:schemeClr val="lt1"/>
                </a:solidFill>
                <a:latin typeface="Nunito"/>
                <a:ea typeface="Nunito"/>
                <a:cs typeface="Nunito"/>
                <a:sym typeface="Nunito"/>
              </a:rPr>
              <a:t> - Face Detection:</a:t>
            </a:r>
            <a:br>
              <a:rPr b="1" lang="es" sz="2000">
                <a:solidFill>
                  <a:schemeClr val="lt1"/>
                </a:solidFill>
                <a:latin typeface="Nunito"/>
                <a:ea typeface="Nunito"/>
                <a:cs typeface="Nunito"/>
                <a:sym typeface="Nunito"/>
              </a:rPr>
            </a:br>
            <a:endParaRPr b="1" sz="2000">
              <a:solidFill>
                <a:schemeClr val="lt1"/>
              </a:solidFill>
              <a:latin typeface="Nunito"/>
              <a:ea typeface="Nunito"/>
              <a:cs typeface="Nunito"/>
              <a:sym typeface="Nunito"/>
            </a:endParaRPr>
          </a:p>
          <a:p>
            <a:pPr indent="0" lvl="0" marL="457200" rtl="0" algn="ctr">
              <a:spcBef>
                <a:spcPts val="0"/>
              </a:spcBef>
              <a:spcAft>
                <a:spcPts val="0"/>
              </a:spcAft>
              <a:buNone/>
            </a:pPr>
            <a:r>
              <a:t/>
            </a:r>
            <a:endParaRPr b="1" sz="2000">
              <a:solidFill>
                <a:schemeClr val="lt1"/>
              </a:solidFill>
              <a:latin typeface="Nunito"/>
              <a:ea typeface="Nunito"/>
              <a:cs typeface="Nunito"/>
              <a:sym typeface="Nunito"/>
            </a:endParaRPr>
          </a:p>
        </p:txBody>
      </p:sp>
      <p:sp>
        <p:nvSpPr>
          <p:cNvPr id="349" name="Google Shape;349;p19"/>
          <p:cNvSpPr txBox="1"/>
          <p:nvPr/>
        </p:nvSpPr>
        <p:spPr>
          <a:xfrm>
            <a:off x="619750" y="1951525"/>
            <a:ext cx="4695300" cy="800400"/>
          </a:xfrm>
          <a:prstGeom prst="rect">
            <a:avLst/>
          </a:prstGeom>
          <a:no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Nunito"/>
              <a:buChar char="●"/>
            </a:pPr>
            <a:r>
              <a:rPr b="1" lang="es" sz="2000">
                <a:solidFill>
                  <a:schemeClr val="lt1"/>
                </a:solidFill>
                <a:latin typeface="Nunito"/>
                <a:ea typeface="Nunito"/>
                <a:cs typeface="Nunito"/>
                <a:sym typeface="Nunito"/>
              </a:rPr>
              <a:t>Python - Flask</a:t>
            </a:r>
            <a:endParaRPr b="1" sz="2000">
              <a:solidFill>
                <a:schemeClr val="lt1"/>
              </a:solidFill>
              <a:latin typeface="Nunito"/>
              <a:ea typeface="Nunito"/>
              <a:cs typeface="Nunito"/>
              <a:sym typeface="Nunito"/>
            </a:endParaRPr>
          </a:p>
          <a:p>
            <a:pPr indent="0" lvl="0" marL="457200" rtl="0" algn="ctr">
              <a:spcBef>
                <a:spcPts val="0"/>
              </a:spcBef>
              <a:spcAft>
                <a:spcPts val="0"/>
              </a:spcAft>
              <a:buNone/>
            </a:pPr>
            <a:r>
              <a:t/>
            </a:r>
            <a:endParaRPr b="1" sz="2000">
              <a:solidFill>
                <a:schemeClr val="lt1"/>
              </a:solidFill>
              <a:latin typeface="Nunito"/>
              <a:ea typeface="Nunito"/>
              <a:cs typeface="Nunito"/>
              <a:sym typeface="Nunito"/>
            </a:endParaRPr>
          </a:p>
        </p:txBody>
      </p:sp>
      <p:sp>
        <p:nvSpPr>
          <p:cNvPr id="350" name="Google Shape;350;p19"/>
          <p:cNvSpPr txBox="1"/>
          <p:nvPr/>
        </p:nvSpPr>
        <p:spPr>
          <a:xfrm>
            <a:off x="1334075" y="2436475"/>
            <a:ext cx="5332500" cy="908100"/>
          </a:xfrm>
          <a:prstGeom prst="rect">
            <a:avLst/>
          </a:prstGeom>
          <a:no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Roboto"/>
              <a:buChar char="●"/>
            </a:pPr>
            <a:r>
              <a:rPr b="1" lang="es" sz="1700">
                <a:solidFill>
                  <a:srgbClr val="E6EDF3"/>
                </a:solidFill>
                <a:latin typeface="Roboto"/>
                <a:ea typeface="Roboto"/>
                <a:cs typeface="Roboto"/>
                <a:sym typeface="Roboto"/>
              </a:rPr>
              <a:t>Librería</a:t>
            </a:r>
            <a:r>
              <a:rPr b="1" lang="es" sz="1700">
                <a:solidFill>
                  <a:srgbClr val="E6EDF3"/>
                </a:solidFill>
                <a:latin typeface="Roboto"/>
                <a:ea typeface="Roboto"/>
                <a:cs typeface="Roboto"/>
                <a:sym typeface="Roboto"/>
              </a:rPr>
              <a:t> face_recognition</a:t>
            </a:r>
            <a:endParaRPr b="1" sz="1700">
              <a:solidFill>
                <a:schemeClr val="lt1"/>
              </a:solidFill>
              <a:latin typeface="Roboto"/>
              <a:ea typeface="Roboto"/>
              <a:cs typeface="Roboto"/>
              <a:sym typeface="Roboto"/>
            </a:endParaRPr>
          </a:p>
          <a:p>
            <a:pPr indent="0" lvl="0" marL="0" rtl="0" algn="l">
              <a:spcBef>
                <a:spcPts val="0"/>
              </a:spcBef>
              <a:spcAft>
                <a:spcPts val="0"/>
              </a:spcAft>
              <a:buNone/>
            </a:pPr>
            <a:br>
              <a:rPr b="1" lang="es" sz="1500">
                <a:solidFill>
                  <a:schemeClr val="lt1"/>
                </a:solidFill>
                <a:latin typeface="Roboto"/>
                <a:ea typeface="Roboto"/>
                <a:cs typeface="Roboto"/>
                <a:sym typeface="Roboto"/>
              </a:rPr>
            </a:br>
            <a:endParaRPr b="1" sz="1500">
              <a:solidFill>
                <a:schemeClr val="lt1"/>
              </a:solidFill>
              <a:latin typeface="Roboto"/>
              <a:ea typeface="Roboto"/>
              <a:cs typeface="Roboto"/>
              <a:sym typeface="Roboto"/>
            </a:endParaRPr>
          </a:p>
        </p:txBody>
      </p:sp>
      <p:sp>
        <p:nvSpPr>
          <p:cNvPr id="351" name="Google Shape;351;p19"/>
          <p:cNvSpPr txBox="1"/>
          <p:nvPr/>
        </p:nvSpPr>
        <p:spPr>
          <a:xfrm>
            <a:off x="113675" y="2843150"/>
            <a:ext cx="4695300" cy="492600"/>
          </a:xfrm>
          <a:prstGeom prst="rect">
            <a:avLst/>
          </a:prstGeom>
          <a:no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0" lvl="0" marL="457200" rtl="0" algn="ctr">
              <a:spcBef>
                <a:spcPts val="0"/>
              </a:spcBef>
              <a:spcAft>
                <a:spcPts val="0"/>
              </a:spcAft>
              <a:buNone/>
            </a:pPr>
            <a:r>
              <a:t/>
            </a:r>
            <a:endParaRPr b="1" sz="2000">
              <a:solidFill>
                <a:schemeClr val="lt1"/>
              </a:solidFill>
              <a:latin typeface="Nunito"/>
              <a:ea typeface="Nunito"/>
              <a:cs typeface="Nunito"/>
              <a:sym typeface="Nunito"/>
            </a:endParaRPr>
          </a:p>
        </p:txBody>
      </p:sp>
      <p:sp>
        <p:nvSpPr>
          <p:cNvPr id="352" name="Google Shape;352;p19"/>
          <p:cNvSpPr txBox="1"/>
          <p:nvPr/>
        </p:nvSpPr>
        <p:spPr>
          <a:xfrm>
            <a:off x="39000" y="3029650"/>
            <a:ext cx="5931600" cy="877200"/>
          </a:xfrm>
          <a:prstGeom prst="rect">
            <a:avLst/>
          </a:prstGeom>
          <a:no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1500">
              <a:solidFill>
                <a:schemeClr val="lt1"/>
              </a:solidFill>
              <a:latin typeface="Roboto"/>
              <a:ea typeface="Roboto"/>
              <a:cs typeface="Roboto"/>
              <a:sym typeface="Roboto"/>
            </a:endParaRPr>
          </a:p>
          <a:p>
            <a:pPr indent="0" lvl="0" marL="0" rtl="0" algn="l">
              <a:spcBef>
                <a:spcPts val="0"/>
              </a:spcBef>
              <a:spcAft>
                <a:spcPts val="0"/>
              </a:spcAft>
              <a:buNone/>
            </a:pPr>
            <a:br>
              <a:rPr b="1" lang="es" sz="1500">
                <a:solidFill>
                  <a:schemeClr val="lt1"/>
                </a:solidFill>
                <a:latin typeface="Roboto"/>
                <a:ea typeface="Roboto"/>
                <a:cs typeface="Roboto"/>
                <a:sym typeface="Roboto"/>
              </a:rPr>
            </a:br>
            <a:endParaRPr b="1" sz="1500">
              <a:solidFill>
                <a:schemeClr val="lt1"/>
              </a:solidFill>
              <a:latin typeface="Roboto"/>
              <a:ea typeface="Roboto"/>
              <a:cs typeface="Roboto"/>
              <a:sym typeface="Roboto"/>
            </a:endParaRPr>
          </a:p>
        </p:txBody>
      </p:sp>
      <p:sp>
        <p:nvSpPr>
          <p:cNvPr id="353" name="Google Shape;353;p19"/>
          <p:cNvSpPr txBox="1"/>
          <p:nvPr/>
        </p:nvSpPr>
        <p:spPr>
          <a:xfrm>
            <a:off x="694400" y="3106450"/>
            <a:ext cx="4695300" cy="800400"/>
          </a:xfrm>
          <a:prstGeom prst="rect">
            <a:avLst/>
          </a:prstGeom>
          <a:noFill/>
          <a:ln>
            <a:noFill/>
          </a:ln>
          <a:effectLst>
            <a:outerShdw blurRad="57150" rotWithShape="0" algn="bl" dir="8700000" dist="19050">
              <a:srgbClr val="000000"/>
            </a:outerShdw>
          </a:effectLst>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Nunito"/>
              <a:buChar char="●"/>
            </a:pPr>
            <a:r>
              <a:rPr b="1" lang="es" sz="2000">
                <a:solidFill>
                  <a:schemeClr val="lt1"/>
                </a:solidFill>
                <a:latin typeface="Nunito"/>
                <a:ea typeface="Nunito"/>
                <a:cs typeface="Nunito"/>
                <a:sym typeface="Nunito"/>
              </a:rPr>
              <a:t>PythonAnywhere</a:t>
            </a:r>
            <a:endParaRPr b="1" sz="2000">
              <a:solidFill>
                <a:schemeClr val="lt1"/>
              </a:solidFill>
              <a:latin typeface="Nunito"/>
              <a:ea typeface="Nunito"/>
              <a:cs typeface="Nunito"/>
              <a:sym typeface="Nunito"/>
            </a:endParaRPr>
          </a:p>
          <a:p>
            <a:pPr indent="0" lvl="0" marL="457200" rtl="0" algn="ctr">
              <a:spcBef>
                <a:spcPts val="0"/>
              </a:spcBef>
              <a:spcAft>
                <a:spcPts val="0"/>
              </a:spcAft>
              <a:buNone/>
            </a:pPr>
            <a:r>
              <a:t/>
            </a:r>
            <a:endParaRPr b="1" sz="2000">
              <a:solidFill>
                <a:schemeClr val="lt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57" name="Shape 357"/>
        <p:cNvGrpSpPr/>
        <p:nvPr/>
      </p:nvGrpSpPr>
      <p:grpSpPr>
        <a:xfrm>
          <a:off x="0" y="0"/>
          <a:ext cx="0" cy="0"/>
          <a:chOff x="0" y="0"/>
          <a:chExt cx="0" cy="0"/>
        </a:xfrm>
      </p:grpSpPr>
      <p:pic>
        <p:nvPicPr>
          <p:cNvPr id="358" name="Google Shape;358;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9" name="Google Shape;359;p20"/>
          <p:cNvSpPr txBox="1"/>
          <p:nvPr>
            <p:ph type="title"/>
          </p:nvPr>
        </p:nvSpPr>
        <p:spPr>
          <a:xfrm>
            <a:off x="1046200" y="255200"/>
            <a:ext cx="74622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21DDF8"/>
                </a:solidFill>
              </a:rPr>
              <a:t>I</a:t>
            </a:r>
            <a:r>
              <a:rPr lang="es">
                <a:solidFill>
                  <a:srgbClr val="000000"/>
                </a:solidFill>
              </a:rPr>
              <a:t>NTERFAZ DE REGISTRO </a:t>
            </a:r>
            <a:endParaRPr sz="3000">
              <a:solidFill>
                <a:srgbClr val="000000"/>
              </a:solidFill>
            </a:endParaRPr>
          </a:p>
        </p:txBody>
      </p:sp>
      <p:pic>
        <p:nvPicPr>
          <p:cNvPr id="360" name="Google Shape;360;p20"/>
          <p:cNvPicPr preferRelativeResize="0"/>
          <p:nvPr/>
        </p:nvPicPr>
        <p:blipFill rotWithShape="1">
          <a:blip r:embed="rId4">
            <a:alphaModFix/>
          </a:blip>
          <a:srcRect b="9406" l="5773" r="4717" t="6005"/>
          <a:stretch/>
        </p:blipFill>
        <p:spPr>
          <a:xfrm>
            <a:off x="3410400" y="1469450"/>
            <a:ext cx="2317750" cy="3157800"/>
          </a:xfrm>
          <a:prstGeom prst="rect">
            <a:avLst/>
          </a:prstGeom>
          <a:noFill/>
          <a:ln>
            <a:noFill/>
          </a:ln>
        </p:spPr>
      </p:pic>
      <p:pic>
        <p:nvPicPr>
          <p:cNvPr id="361" name="Google Shape;361;p20"/>
          <p:cNvPicPr preferRelativeResize="0"/>
          <p:nvPr/>
        </p:nvPicPr>
        <p:blipFill rotWithShape="1">
          <a:blip r:embed="rId5">
            <a:alphaModFix/>
          </a:blip>
          <a:srcRect b="14746" l="33392" r="35712" t="9901"/>
          <a:stretch/>
        </p:blipFill>
        <p:spPr>
          <a:xfrm>
            <a:off x="6361975" y="1181825"/>
            <a:ext cx="2317738" cy="3733074"/>
          </a:xfrm>
          <a:prstGeom prst="rect">
            <a:avLst/>
          </a:prstGeom>
          <a:noFill/>
          <a:ln>
            <a:noFill/>
          </a:ln>
        </p:spPr>
      </p:pic>
      <p:sp>
        <p:nvSpPr>
          <p:cNvPr id="362" name="Google Shape;362;p20"/>
          <p:cNvSpPr txBox="1"/>
          <p:nvPr/>
        </p:nvSpPr>
        <p:spPr>
          <a:xfrm>
            <a:off x="4116900" y="935750"/>
            <a:ext cx="1593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lt1"/>
                </a:solidFill>
                <a:latin typeface="Maven Pro"/>
                <a:ea typeface="Maven Pro"/>
                <a:cs typeface="Maven Pro"/>
                <a:sym typeface="Maven Pro"/>
              </a:rPr>
              <a:t>Antes </a:t>
            </a:r>
            <a:endParaRPr b="0" i="0" sz="300" u="none" cap="none" strike="noStrike">
              <a:solidFill>
                <a:schemeClr val="lt1"/>
              </a:solidFill>
              <a:latin typeface="Arial"/>
              <a:ea typeface="Arial"/>
              <a:cs typeface="Arial"/>
              <a:sym typeface="Arial"/>
            </a:endParaRPr>
          </a:p>
        </p:txBody>
      </p:sp>
      <p:sp>
        <p:nvSpPr>
          <p:cNvPr id="363" name="Google Shape;363;p20"/>
          <p:cNvSpPr txBox="1"/>
          <p:nvPr/>
        </p:nvSpPr>
        <p:spPr>
          <a:xfrm>
            <a:off x="6115372" y="731550"/>
            <a:ext cx="35619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lt1"/>
                </a:solidFill>
                <a:latin typeface="Maven Pro"/>
                <a:ea typeface="Maven Pro"/>
                <a:cs typeface="Maven Pro"/>
                <a:sym typeface="Maven Pro"/>
              </a:rPr>
              <a:t>Mejora actual de interfaz</a:t>
            </a:r>
            <a:endParaRPr b="0" i="0" sz="300" u="none" cap="none" strike="noStrike">
              <a:solidFill>
                <a:schemeClr val="lt1"/>
              </a:solidFill>
              <a:latin typeface="Arial"/>
              <a:ea typeface="Arial"/>
              <a:cs typeface="Arial"/>
              <a:sym typeface="Arial"/>
            </a:endParaRPr>
          </a:p>
        </p:txBody>
      </p:sp>
      <p:sp>
        <p:nvSpPr>
          <p:cNvPr id="364" name="Google Shape;364;p20"/>
          <p:cNvSpPr txBox="1"/>
          <p:nvPr/>
        </p:nvSpPr>
        <p:spPr>
          <a:xfrm>
            <a:off x="211650" y="1211300"/>
            <a:ext cx="2536800" cy="34557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Cambio </a:t>
            </a:r>
            <a:r>
              <a:rPr b="1" lang="es" sz="1700">
                <a:solidFill>
                  <a:schemeClr val="lt1"/>
                </a:solidFill>
                <a:latin typeface="Maven Pro"/>
                <a:ea typeface="Maven Pro"/>
                <a:cs typeface="Maven Pro"/>
                <a:sym typeface="Maven Pro"/>
              </a:rPr>
              <a:t>estético</a:t>
            </a:r>
            <a:r>
              <a:rPr b="1" lang="es" sz="1700">
                <a:solidFill>
                  <a:schemeClr val="lt1"/>
                </a:solidFill>
                <a:latin typeface="Maven Pro"/>
                <a:ea typeface="Maven Pro"/>
                <a:cs typeface="Maven Pro"/>
                <a:sym typeface="Maven Pro"/>
              </a:rPr>
              <a:t>: formularios, botones y c</a:t>
            </a:r>
            <a:r>
              <a:rPr b="1" lang="es" sz="1700">
                <a:solidFill>
                  <a:schemeClr val="lt1"/>
                </a:solidFill>
                <a:latin typeface="Maven Pro"/>
                <a:ea typeface="Maven Pro"/>
                <a:cs typeface="Maven Pro"/>
                <a:sym typeface="Maven Pro"/>
              </a:rPr>
              <a:t>olores.</a:t>
            </a:r>
            <a:endParaRPr b="1" sz="1700">
              <a:solidFill>
                <a:schemeClr val="lt1"/>
              </a:solidFill>
              <a:latin typeface="Maven Pro"/>
              <a:ea typeface="Maven Pro"/>
              <a:cs typeface="Maven Pro"/>
              <a:sym typeface="Maven Pro"/>
            </a:endParaRPr>
          </a:p>
          <a:p>
            <a:pPr indent="-336550" lvl="0" marL="457200" marR="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Se agrega: nombre / logo de marca.</a:t>
            </a:r>
            <a:endParaRPr b="1" sz="1700">
              <a:solidFill>
                <a:schemeClr val="lt1"/>
              </a:solidFill>
              <a:latin typeface="Maven Pro"/>
              <a:ea typeface="Maven Pro"/>
              <a:cs typeface="Maven Pro"/>
              <a:sym typeface="Maven Pro"/>
            </a:endParaRPr>
          </a:p>
          <a:p>
            <a:pPr indent="-336550" lvl="0" marL="457200" marR="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Se limitan: los formularios.</a:t>
            </a:r>
            <a:endParaRPr b="1" sz="1700">
              <a:solidFill>
                <a:schemeClr val="lt1"/>
              </a:solidFill>
              <a:latin typeface="Maven Pro"/>
              <a:ea typeface="Maven Pro"/>
              <a:cs typeface="Maven Pro"/>
              <a:sym typeface="Maven Pro"/>
            </a:endParaRPr>
          </a:p>
          <a:p>
            <a:pPr indent="-336550" lvl="0" marL="457200" marR="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Se le quita: peso visual al </a:t>
            </a:r>
            <a:r>
              <a:rPr b="1" lang="es" sz="1700">
                <a:solidFill>
                  <a:schemeClr val="lt1"/>
                </a:solidFill>
                <a:latin typeface="Maven Pro"/>
                <a:ea typeface="Maven Pro"/>
                <a:cs typeface="Maven Pro"/>
                <a:sym typeface="Maven Pro"/>
              </a:rPr>
              <a:t>botón</a:t>
            </a:r>
            <a:r>
              <a:rPr b="1" lang="es" sz="1700">
                <a:solidFill>
                  <a:schemeClr val="lt1"/>
                </a:solidFill>
                <a:latin typeface="Maven Pro"/>
                <a:ea typeface="Maven Pro"/>
                <a:cs typeface="Maven Pro"/>
                <a:sym typeface="Maven Pro"/>
              </a:rPr>
              <a:t> de iniciar </a:t>
            </a:r>
            <a:r>
              <a:rPr b="1" lang="es" sz="1700">
                <a:solidFill>
                  <a:schemeClr val="lt1"/>
                </a:solidFill>
                <a:latin typeface="Maven Pro"/>
                <a:ea typeface="Maven Pro"/>
                <a:cs typeface="Maven Pro"/>
                <a:sym typeface="Maven Pro"/>
              </a:rPr>
              <a:t>sesión</a:t>
            </a:r>
            <a:r>
              <a:rPr b="1" lang="es" sz="1700">
                <a:solidFill>
                  <a:schemeClr val="lt1"/>
                </a:solidFill>
                <a:latin typeface="Maven Pro"/>
                <a:ea typeface="Maven Pro"/>
                <a:cs typeface="Maven Pro"/>
                <a:sym typeface="Maven Pro"/>
              </a:rPr>
              <a:t>.</a:t>
            </a:r>
            <a:endParaRPr b="1" sz="1700">
              <a:solidFill>
                <a:schemeClr val="lt1"/>
              </a:solidFill>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pic>
        <p:nvPicPr>
          <p:cNvPr id="369" name="Google Shape;369;p21"/>
          <p:cNvPicPr preferRelativeResize="0"/>
          <p:nvPr/>
        </p:nvPicPr>
        <p:blipFill rotWithShape="1">
          <a:blip r:embed="rId4">
            <a:alphaModFix/>
          </a:blip>
          <a:srcRect b="0" l="0" r="0" t="0"/>
          <a:stretch/>
        </p:blipFill>
        <p:spPr>
          <a:xfrm>
            <a:off x="18" y="0"/>
            <a:ext cx="9143969" cy="5143500"/>
          </a:xfrm>
          <a:prstGeom prst="rect">
            <a:avLst/>
          </a:prstGeom>
          <a:noFill/>
          <a:ln>
            <a:noFill/>
          </a:ln>
        </p:spPr>
      </p:pic>
      <p:sp>
        <p:nvSpPr>
          <p:cNvPr id="370" name="Google Shape;370;p21"/>
          <p:cNvSpPr txBox="1"/>
          <p:nvPr/>
        </p:nvSpPr>
        <p:spPr>
          <a:xfrm>
            <a:off x="1133275" y="211325"/>
            <a:ext cx="6074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lang="es" sz="2800">
                <a:solidFill>
                  <a:srgbClr val="21DDF8"/>
                </a:solidFill>
                <a:latin typeface="Maven Pro"/>
                <a:ea typeface="Maven Pro"/>
                <a:cs typeface="Maven Pro"/>
                <a:sym typeface="Maven Pro"/>
              </a:rPr>
              <a:t>I</a:t>
            </a:r>
            <a:r>
              <a:rPr b="1" lang="es" sz="2800">
                <a:latin typeface="Maven Pro"/>
                <a:ea typeface="Maven Pro"/>
                <a:cs typeface="Maven Pro"/>
                <a:sym typeface="Maven Pro"/>
              </a:rPr>
              <a:t>NTERFAZ  DE INICIO DE SESIÓN</a:t>
            </a:r>
            <a:r>
              <a:rPr b="1" i="0" lang="es" sz="2800" u="none" cap="none" strike="noStrike">
                <a:solidFill>
                  <a:srgbClr val="0D1117"/>
                </a:solidFill>
                <a:latin typeface="Maven Pro"/>
                <a:ea typeface="Maven Pro"/>
                <a:cs typeface="Maven Pro"/>
                <a:sym typeface="Maven Pro"/>
              </a:rPr>
              <a:t> </a:t>
            </a:r>
            <a:endParaRPr b="0" i="0" sz="1400" u="none" cap="none" strike="noStrike">
              <a:solidFill>
                <a:srgbClr val="000000"/>
              </a:solidFill>
              <a:latin typeface="Arial"/>
              <a:ea typeface="Arial"/>
              <a:cs typeface="Arial"/>
              <a:sym typeface="Arial"/>
            </a:endParaRPr>
          </a:p>
        </p:txBody>
      </p:sp>
      <p:pic>
        <p:nvPicPr>
          <p:cNvPr id="371" name="Google Shape;371;p21"/>
          <p:cNvPicPr preferRelativeResize="0"/>
          <p:nvPr/>
        </p:nvPicPr>
        <p:blipFill rotWithShape="1">
          <a:blip r:embed="rId5">
            <a:alphaModFix/>
          </a:blip>
          <a:srcRect b="8247" l="10403" r="11727" t="3639"/>
          <a:stretch/>
        </p:blipFill>
        <p:spPr>
          <a:xfrm>
            <a:off x="3294513" y="1242224"/>
            <a:ext cx="2554969" cy="3756125"/>
          </a:xfrm>
          <a:prstGeom prst="rect">
            <a:avLst/>
          </a:prstGeom>
          <a:noFill/>
          <a:ln>
            <a:noFill/>
          </a:ln>
        </p:spPr>
      </p:pic>
      <p:sp>
        <p:nvSpPr>
          <p:cNvPr id="372" name="Google Shape;372;p21"/>
          <p:cNvSpPr txBox="1"/>
          <p:nvPr/>
        </p:nvSpPr>
        <p:spPr>
          <a:xfrm>
            <a:off x="4195450" y="826925"/>
            <a:ext cx="1593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lt1"/>
                </a:solidFill>
                <a:latin typeface="Maven Pro"/>
                <a:ea typeface="Maven Pro"/>
                <a:cs typeface="Maven Pro"/>
                <a:sym typeface="Maven Pro"/>
              </a:rPr>
              <a:t>Antes </a:t>
            </a:r>
            <a:endParaRPr b="0" i="0" sz="300" u="none" cap="none" strike="noStrike">
              <a:solidFill>
                <a:schemeClr val="lt1"/>
              </a:solidFill>
              <a:latin typeface="Arial"/>
              <a:ea typeface="Arial"/>
              <a:cs typeface="Arial"/>
              <a:sym typeface="Arial"/>
            </a:endParaRPr>
          </a:p>
        </p:txBody>
      </p:sp>
      <p:sp>
        <p:nvSpPr>
          <p:cNvPr id="373" name="Google Shape;373;p21"/>
          <p:cNvSpPr txBox="1"/>
          <p:nvPr/>
        </p:nvSpPr>
        <p:spPr>
          <a:xfrm>
            <a:off x="6113947" y="826925"/>
            <a:ext cx="3464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lt1"/>
                </a:solidFill>
                <a:latin typeface="Maven Pro"/>
                <a:ea typeface="Maven Pro"/>
                <a:cs typeface="Maven Pro"/>
                <a:sym typeface="Maven Pro"/>
              </a:rPr>
              <a:t>Mejora actual de interfaz</a:t>
            </a:r>
            <a:endParaRPr b="0" i="0" sz="300" u="none" cap="none" strike="noStrike">
              <a:solidFill>
                <a:schemeClr val="lt1"/>
              </a:solidFill>
              <a:latin typeface="Arial"/>
              <a:ea typeface="Arial"/>
              <a:cs typeface="Arial"/>
              <a:sym typeface="Arial"/>
            </a:endParaRPr>
          </a:p>
        </p:txBody>
      </p:sp>
      <p:pic>
        <p:nvPicPr>
          <p:cNvPr id="374" name="Google Shape;374;p21"/>
          <p:cNvPicPr preferRelativeResize="0"/>
          <p:nvPr/>
        </p:nvPicPr>
        <p:blipFill rotWithShape="1">
          <a:blip r:embed="rId6">
            <a:alphaModFix/>
          </a:blip>
          <a:srcRect b="11934" l="31701" r="32383" t="10672"/>
          <a:stretch/>
        </p:blipFill>
        <p:spPr>
          <a:xfrm>
            <a:off x="6165779" y="1242225"/>
            <a:ext cx="2733047" cy="3756125"/>
          </a:xfrm>
          <a:prstGeom prst="rect">
            <a:avLst/>
          </a:prstGeom>
          <a:noFill/>
          <a:ln>
            <a:noFill/>
          </a:ln>
        </p:spPr>
      </p:pic>
      <p:sp>
        <p:nvSpPr>
          <p:cNvPr id="375" name="Google Shape;375;p21"/>
          <p:cNvSpPr txBox="1"/>
          <p:nvPr/>
        </p:nvSpPr>
        <p:spPr>
          <a:xfrm>
            <a:off x="340850" y="1400450"/>
            <a:ext cx="2536800" cy="31545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Cambio </a:t>
            </a:r>
            <a:r>
              <a:rPr b="1" lang="es" sz="1700">
                <a:solidFill>
                  <a:schemeClr val="lt1"/>
                </a:solidFill>
                <a:latin typeface="Maven Pro"/>
                <a:ea typeface="Maven Pro"/>
                <a:cs typeface="Maven Pro"/>
                <a:sym typeface="Maven Pro"/>
              </a:rPr>
              <a:t>estético</a:t>
            </a:r>
            <a:r>
              <a:rPr b="1" lang="es" sz="1700">
                <a:solidFill>
                  <a:schemeClr val="lt1"/>
                </a:solidFill>
                <a:latin typeface="Maven Pro"/>
                <a:ea typeface="Maven Pro"/>
                <a:cs typeface="Maven Pro"/>
                <a:sym typeface="Maven Pro"/>
              </a:rPr>
              <a:t>: botones y colores.</a:t>
            </a:r>
            <a:endParaRPr b="1" sz="1700">
              <a:solidFill>
                <a:schemeClr val="lt1"/>
              </a:solidFill>
              <a:latin typeface="Maven Pro"/>
              <a:ea typeface="Maven Pro"/>
              <a:cs typeface="Maven Pro"/>
              <a:sym typeface="Maven Pro"/>
            </a:endParaRPr>
          </a:p>
          <a:p>
            <a:pPr indent="-336550" lvl="0" marL="457200" marR="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Se agrega: nombre / logo de marca y buscador.</a:t>
            </a:r>
            <a:endParaRPr b="1" sz="1700">
              <a:solidFill>
                <a:schemeClr val="lt1"/>
              </a:solidFill>
              <a:latin typeface="Maven Pro"/>
              <a:ea typeface="Maven Pro"/>
              <a:cs typeface="Maven Pro"/>
              <a:sym typeface="Maven Pro"/>
            </a:endParaRPr>
          </a:p>
          <a:p>
            <a:pPr indent="-336550" lvl="0" marL="457200" marR="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Se limitan: los formularios.</a:t>
            </a:r>
            <a:endParaRPr b="1" sz="1700">
              <a:solidFill>
                <a:schemeClr val="lt1"/>
              </a:solidFill>
              <a:latin typeface="Maven Pro"/>
              <a:ea typeface="Maven Pro"/>
              <a:cs typeface="Maven Pro"/>
              <a:sym typeface="Maven Pro"/>
            </a:endParaRPr>
          </a:p>
          <a:p>
            <a:pPr indent="-336550" lvl="0" marL="457200" marR="0" rtl="0" algn="l">
              <a:lnSpc>
                <a:spcPct val="115000"/>
              </a:lnSpc>
              <a:spcBef>
                <a:spcPts val="0"/>
              </a:spcBef>
              <a:spcAft>
                <a:spcPts val="0"/>
              </a:spcAft>
              <a:buClr>
                <a:schemeClr val="lt1"/>
              </a:buClr>
              <a:buSzPts val="1700"/>
              <a:buFont typeface="Maven Pro"/>
              <a:buChar char="●"/>
            </a:pPr>
            <a:r>
              <a:rPr b="1" lang="es" sz="1700">
                <a:solidFill>
                  <a:schemeClr val="lt1"/>
                </a:solidFill>
                <a:latin typeface="Maven Pro"/>
                <a:ea typeface="Maven Pro"/>
                <a:cs typeface="Maven Pro"/>
                <a:sym typeface="Maven Pro"/>
              </a:rPr>
              <a:t>Se le quita: peso visual al </a:t>
            </a:r>
            <a:r>
              <a:rPr b="1" lang="es" sz="1700">
                <a:solidFill>
                  <a:schemeClr val="lt1"/>
                </a:solidFill>
                <a:latin typeface="Maven Pro"/>
                <a:ea typeface="Maven Pro"/>
                <a:cs typeface="Maven Pro"/>
                <a:sym typeface="Maven Pro"/>
              </a:rPr>
              <a:t>botón</a:t>
            </a:r>
            <a:r>
              <a:rPr b="1" lang="es" sz="1700">
                <a:solidFill>
                  <a:schemeClr val="lt1"/>
                </a:solidFill>
                <a:latin typeface="Maven Pro"/>
                <a:ea typeface="Maven Pro"/>
                <a:cs typeface="Maven Pro"/>
                <a:sym typeface="Maven Pro"/>
              </a:rPr>
              <a:t> de registro.</a:t>
            </a:r>
            <a:endParaRPr b="1" sz="1700">
              <a:solidFill>
                <a:schemeClr val="lt1"/>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